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61" r:id="rId4"/>
    <p:sldId id="366" r:id="rId5"/>
    <p:sldId id="365" r:id="rId6"/>
    <p:sldId id="262" r:id="rId7"/>
    <p:sldId id="362" r:id="rId8"/>
    <p:sldId id="358" r:id="rId9"/>
    <p:sldId id="363" r:id="rId10"/>
    <p:sldId id="359" r:id="rId11"/>
    <p:sldId id="364" r:id="rId12"/>
    <p:sldId id="369" r:id="rId13"/>
    <p:sldId id="368" r:id="rId14"/>
    <p:sldId id="361" r:id="rId15"/>
    <p:sldId id="371" r:id="rId16"/>
    <p:sldId id="275" r:id="rId17"/>
    <p:sldId id="360" r:id="rId18"/>
    <p:sldId id="270" r:id="rId19"/>
    <p:sldId id="264" r:id="rId20"/>
    <p:sldId id="265" r:id="rId21"/>
    <p:sldId id="370" r:id="rId22"/>
    <p:sldId id="372" r:id="rId23"/>
    <p:sldId id="35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F44DD6-EEDB-4719-B75B-1044CE3A52DE}" v="123" dt="2020-11-06T15:20:03.4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16"/>
    <p:restoredTop sz="86501"/>
  </p:normalViewPr>
  <p:slideViewPr>
    <p:cSldViewPr snapToGrid="0" snapToObjects="1">
      <p:cViewPr varScale="1">
        <p:scale>
          <a:sx n="152" d="100"/>
          <a:sy n="152" d="100"/>
        </p:scale>
        <p:origin x="156" y="3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Filesystems_And_Storage_Fall_2020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searchComputing/Documentation/blob/dev/docs/compute/rclone.md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Filesystems_And_Storage_Fall_2020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4" y="4649190"/>
            <a:ext cx="10327575" cy="159129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 Light" panose="020B0403020202020204" pitchFamily="34" charset="0"/>
                <a:cs typeface="Arial Narrow" panose="020B0604020202020204" pitchFamily="34" charset="0"/>
              </a:rPr>
              <a:t>Filesystems and Storage on RMACC Summit</a:t>
            </a: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EF199-AC04-47F8-A94F-1A8E8C2FF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RC’s Storage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3055A-E926-44AA-B830-710BC9DC4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76EEC-E73D-4EF8-A6A9-D1C296B2A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D642F-F82E-4CFC-8876-18F4FF25C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4F1B52FA-1E4A-4C93-A696-268D2F682004}"/>
              </a:ext>
            </a:extLst>
          </p:cNvPr>
          <p:cNvSpPr/>
          <p:nvPr/>
        </p:nvSpPr>
        <p:spPr>
          <a:xfrm>
            <a:off x="5791764" y="3360809"/>
            <a:ext cx="5313750" cy="22148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09528D00-BAF9-4FE2-9727-4D0E2DDCE5C0}"/>
              </a:ext>
            </a:extLst>
          </p:cNvPr>
          <p:cNvSpPr/>
          <p:nvPr/>
        </p:nvSpPr>
        <p:spPr>
          <a:xfrm>
            <a:off x="7844919" y="416162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DF79418E-4B1D-4E62-86C2-99E8CC5E6ED4}"/>
              </a:ext>
            </a:extLst>
          </p:cNvPr>
          <p:cNvSpPr/>
          <p:nvPr/>
        </p:nvSpPr>
        <p:spPr>
          <a:xfrm>
            <a:off x="7943843" y="42802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E24FB30D-F834-4BE3-944C-E14089F6BA68}"/>
              </a:ext>
            </a:extLst>
          </p:cNvPr>
          <p:cNvSpPr/>
          <p:nvPr/>
        </p:nvSpPr>
        <p:spPr>
          <a:xfrm>
            <a:off x="8095672" y="4398894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14749312-C397-4030-B1D5-451354872BAC}"/>
              </a:ext>
            </a:extLst>
          </p:cNvPr>
          <p:cNvSpPr/>
          <p:nvPr/>
        </p:nvSpPr>
        <p:spPr>
          <a:xfrm>
            <a:off x="8194859" y="451752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2E45ABD9-C588-417A-A3AF-79DF95E24CA5}"/>
              </a:ext>
            </a:extLst>
          </p:cNvPr>
          <p:cNvSpPr/>
          <p:nvPr/>
        </p:nvSpPr>
        <p:spPr>
          <a:xfrm>
            <a:off x="8320104" y="463229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3FFECFAE-C01B-4B75-A07B-4B75F54EA153}"/>
              </a:ext>
            </a:extLst>
          </p:cNvPr>
          <p:cNvSpPr/>
          <p:nvPr/>
        </p:nvSpPr>
        <p:spPr>
          <a:xfrm>
            <a:off x="8417606" y="473773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6A135794-61D2-4C13-9B41-C0D46B6B7F17}"/>
              </a:ext>
            </a:extLst>
          </p:cNvPr>
          <p:cNvSpPr/>
          <p:nvPr/>
        </p:nvSpPr>
        <p:spPr>
          <a:xfrm>
            <a:off x="7853255" y="383208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2E522412-B648-4021-851C-C8952CA30B83}"/>
              </a:ext>
            </a:extLst>
          </p:cNvPr>
          <p:cNvSpPr/>
          <p:nvPr/>
        </p:nvSpPr>
        <p:spPr>
          <a:xfrm>
            <a:off x="7952179" y="395072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3CBB30A6-05DB-4CFB-876B-763637C10499}"/>
              </a:ext>
            </a:extLst>
          </p:cNvPr>
          <p:cNvSpPr/>
          <p:nvPr/>
        </p:nvSpPr>
        <p:spPr>
          <a:xfrm>
            <a:off x="8104008" y="4069354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41FFEDE3-6C88-46A4-A6A8-49CC68DCF819}"/>
              </a:ext>
            </a:extLst>
          </p:cNvPr>
          <p:cNvSpPr/>
          <p:nvPr/>
        </p:nvSpPr>
        <p:spPr>
          <a:xfrm>
            <a:off x="8203195" y="418798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710EF19-1AD8-43F1-917B-61ED9E7F66AE}"/>
              </a:ext>
            </a:extLst>
          </p:cNvPr>
          <p:cNvSpPr/>
          <p:nvPr/>
        </p:nvSpPr>
        <p:spPr>
          <a:xfrm>
            <a:off x="8328440" y="430275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DDA97775-083C-42DA-9FA6-CA321BE7CDDB}"/>
              </a:ext>
            </a:extLst>
          </p:cNvPr>
          <p:cNvSpPr/>
          <p:nvPr/>
        </p:nvSpPr>
        <p:spPr>
          <a:xfrm>
            <a:off x="8425942" y="440819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E978AEFE-8229-49BC-BF72-CDBA73C08AC2}"/>
              </a:ext>
            </a:extLst>
          </p:cNvPr>
          <p:cNvSpPr/>
          <p:nvPr/>
        </p:nvSpPr>
        <p:spPr>
          <a:xfrm>
            <a:off x="7882865" y="3490456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01125D06-D594-4249-9048-01AA785CFA03}"/>
              </a:ext>
            </a:extLst>
          </p:cNvPr>
          <p:cNvSpPr/>
          <p:nvPr/>
        </p:nvSpPr>
        <p:spPr>
          <a:xfrm>
            <a:off x="7981789" y="360908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A4473865-2CC7-42B2-93B9-D91D919B7E16}"/>
              </a:ext>
            </a:extLst>
          </p:cNvPr>
          <p:cNvSpPr/>
          <p:nvPr/>
        </p:nvSpPr>
        <p:spPr>
          <a:xfrm>
            <a:off x="8133618" y="372772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F92B5C87-C923-421C-8460-14948ED3F8BD}"/>
              </a:ext>
            </a:extLst>
          </p:cNvPr>
          <p:cNvSpPr/>
          <p:nvPr/>
        </p:nvSpPr>
        <p:spPr>
          <a:xfrm>
            <a:off x="8232805" y="384635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D838DFED-44D1-432E-87F1-D797632E3909}"/>
              </a:ext>
            </a:extLst>
          </p:cNvPr>
          <p:cNvSpPr/>
          <p:nvPr/>
        </p:nvSpPr>
        <p:spPr>
          <a:xfrm>
            <a:off x="8358050" y="396112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889AE988-E43C-43D1-BA0C-32F1C4D4F93C}"/>
              </a:ext>
            </a:extLst>
          </p:cNvPr>
          <p:cNvSpPr/>
          <p:nvPr/>
        </p:nvSpPr>
        <p:spPr>
          <a:xfrm>
            <a:off x="8455552" y="406656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6B29AB01-4095-4681-9199-5127027F4998}"/>
              </a:ext>
            </a:extLst>
          </p:cNvPr>
          <p:cNvSpPr/>
          <p:nvPr/>
        </p:nvSpPr>
        <p:spPr>
          <a:xfrm>
            <a:off x="7029700" y="415619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D42DB547-2D54-401E-B9A2-18DC16A6A012}"/>
              </a:ext>
            </a:extLst>
          </p:cNvPr>
          <p:cNvSpPr/>
          <p:nvPr/>
        </p:nvSpPr>
        <p:spPr>
          <a:xfrm>
            <a:off x="7128624" y="427482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EE346CD2-C50A-4BE2-B33C-4E8CD103B9C0}"/>
              </a:ext>
            </a:extLst>
          </p:cNvPr>
          <p:cNvSpPr/>
          <p:nvPr/>
        </p:nvSpPr>
        <p:spPr>
          <a:xfrm>
            <a:off x="7280453" y="439345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90C4D8C6-98D7-47C0-9526-8533DA150E7D}"/>
              </a:ext>
            </a:extLst>
          </p:cNvPr>
          <p:cNvSpPr/>
          <p:nvPr/>
        </p:nvSpPr>
        <p:spPr>
          <a:xfrm>
            <a:off x="7379640" y="451209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D75C3DEF-2D17-4962-8258-9F3A1D227B51}"/>
              </a:ext>
            </a:extLst>
          </p:cNvPr>
          <p:cNvSpPr/>
          <p:nvPr/>
        </p:nvSpPr>
        <p:spPr>
          <a:xfrm>
            <a:off x="7504885" y="46268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5A2ACDC1-DB49-4D5F-AF24-BA523726DE94}"/>
              </a:ext>
            </a:extLst>
          </p:cNvPr>
          <p:cNvSpPr/>
          <p:nvPr/>
        </p:nvSpPr>
        <p:spPr>
          <a:xfrm>
            <a:off x="7602387" y="473230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97947122-0C22-45C6-944B-C4EAA2E1ABC9}"/>
              </a:ext>
            </a:extLst>
          </p:cNvPr>
          <p:cNvSpPr/>
          <p:nvPr/>
        </p:nvSpPr>
        <p:spPr>
          <a:xfrm>
            <a:off x="579569" y="302473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C54BBCB7-A978-4AEC-B5EC-D1436D8ECC59}"/>
              </a:ext>
            </a:extLst>
          </p:cNvPr>
          <p:cNvSpPr/>
          <p:nvPr/>
        </p:nvSpPr>
        <p:spPr>
          <a:xfrm>
            <a:off x="975317" y="335427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99F6376A-5C4B-47DA-979E-346C1CAF347D}"/>
              </a:ext>
            </a:extLst>
          </p:cNvPr>
          <p:cNvSpPr/>
          <p:nvPr/>
        </p:nvSpPr>
        <p:spPr>
          <a:xfrm>
            <a:off x="1371065" y="368381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8EC41AF-5F33-442D-B614-031F258077E0}"/>
              </a:ext>
            </a:extLst>
          </p:cNvPr>
          <p:cNvSpPr/>
          <p:nvPr/>
        </p:nvSpPr>
        <p:spPr>
          <a:xfrm>
            <a:off x="1766813" y="3998608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41322378-271A-47CF-9B1E-B371DA8A961C}"/>
              </a:ext>
            </a:extLst>
          </p:cNvPr>
          <p:cNvCxnSpPr>
            <a:cxnSpLocks/>
          </p:cNvCxnSpPr>
          <p:nvPr/>
        </p:nvCxnSpPr>
        <p:spPr>
          <a:xfrm flipV="1">
            <a:off x="2941922" y="3240311"/>
            <a:ext cx="562891" cy="6586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80" name="Rectangle 179">
            <a:extLst>
              <a:ext uri="{FF2B5EF4-FFF2-40B4-BE49-F238E27FC236}">
                <a16:creationId xmlns:a16="http://schemas.microsoft.com/office/drawing/2014/main" id="{DFACE00C-A000-4BED-A6BA-A64165F6FFEE}"/>
              </a:ext>
            </a:extLst>
          </p:cNvPr>
          <p:cNvSpPr/>
          <p:nvPr/>
        </p:nvSpPr>
        <p:spPr>
          <a:xfrm>
            <a:off x="2338595" y="1542011"/>
            <a:ext cx="3198324" cy="125216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59614264-76D3-4C05-8721-79ECB0DFE1FC}"/>
              </a:ext>
            </a:extLst>
          </p:cNvPr>
          <p:cNvCxnSpPr>
            <a:cxnSpLocks/>
          </p:cNvCxnSpPr>
          <p:nvPr/>
        </p:nvCxnSpPr>
        <p:spPr>
          <a:xfrm>
            <a:off x="2846248" y="5274290"/>
            <a:ext cx="280211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2FE916BF-23E1-4B6C-8106-CDB96203FC9D}"/>
              </a:ext>
            </a:extLst>
          </p:cNvPr>
          <p:cNvSpPr txBox="1"/>
          <p:nvPr/>
        </p:nvSpPr>
        <p:spPr>
          <a:xfrm>
            <a:off x="838200" y="5673577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Login Nodes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F29DDD32-7842-4737-B677-4C3E09B3F235}"/>
              </a:ext>
            </a:extLst>
          </p:cNvPr>
          <p:cNvSpPr txBox="1"/>
          <p:nvPr/>
        </p:nvSpPr>
        <p:spPr>
          <a:xfrm>
            <a:off x="7156953" y="5674947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RMACC Summit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C0AD6D6-AE41-4718-83AA-D23941491B3A}"/>
              </a:ext>
            </a:extLst>
          </p:cNvPr>
          <p:cNvSpPr txBox="1"/>
          <p:nvPr/>
        </p:nvSpPr>
        <p:spPr>
          <a:xfrm>
            <a:off x="3355069" y="282592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Blanca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E0575325-9FE2-4B71-B65B-6990512A344D}"/>
              </a:ext>
            </a:extLst>
          </p:cNvPr>
          <p:cNvSpPr/>
          <p:nvPr/>
        </p:nvSpPr>
        <p:spPr>
          <a:xfrm>
            <a:off x="2682337" y="1671529"/>
            <a:ext cx="643869" cy="24041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3C34F009-F7A5-4ABE-8D66-FDD52C15E216}"/>
              </a:ext>
            </a:extLst>
          </p:cNvPr>
          <p:cNvSpPr/>
          <p:nvPr/>
        </p:nvSpPr>
        <p:spPr>
          <a:xfrm>
            <a:off x="2846248" y="1771457"/>
            <a:ext cx="643869" cy="2404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269647F1-DED0-4CF2-917A-AF56BE1877AB}"/>
              </a:ext>
            </a:extLst>
          </p:cNvPr>
          <p:cNvSpPr/>
          <p:nvPr/>
        </p:nvSpPr>
        <p:spPr>
          <a:xfrm>
            <a:off x="3004272" y="1908966"/>
            <a:ext cx="643869" cy="240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2FD0F79F-14F3-4745-B9E2-931C219A561C}"/>
              </a:ext>
            </a:extLst>
          </p:cNvPr>
          <p:cNvSpPr/>
          <p:nvPr/>
        </p:nvSpPr>
        <p:spPr>
          <a:xfrm>
            <a:off x="3162296" y="2020295"/>
            <a:ext cx="643869" cy="240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F2CA37E3-0C15-461C-A8AB-E6770EF82609}"/>
              </a:ext>
            </a:extLst>
          </p:cNvPr>
          <p:cNvSpPr/>
          <p:nvPr/>
        </p:nvSpPr>
        <p:spPr>
          <a:xfrm>
            <a:off x="3326206" y="2138044"/>
            <a:ext cx="643869" cy="24041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89A81029-0325-4C56-AA23-CFC519A40230}"/>
              </a:ext>
            </a:extLst>
          </p:cNvPr>
          <p:cNvSpPr/>
          <p:nvPr/>
        </p:nvSpPr>
        <p:spPr>
          <a:xfrm>
            <a:off x="6048447" y="4137589"/>
            <a:ext cx="643869" cy="2802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4C161A38-231F-4866-8C52-975B614FDBA8}"/>
              </a:ext>
            </a:extLst>
          </p:cNvPr>
          <p:cNvSpPr/>
          <p:nvPr/>
        </p:nvSpPr>
        <p:spPr>
          <a:xfrm>
            <a:off x="6040262" y="4485620"/>
            <a:ext cx="643869" cy="2802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CE4F5FB5-12B7-4B43-867C-88765FBC037E}"/>
              </a:ext>
            </a:extLst>
          </p:cNvPr>
          <p:cNvSpPr/>
          <p:nvPr/>
        </p:nvSpPr>
        <p:spPr>
          <a:xfrm>
            <a:off x="7038036" y="382665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C3534B83-9EF2-4DCF-A42B-40A99C22642E}"/>
              </a:ext>
            </a:extLst>
          </p:cNvPr>
          <p:cNvSpPr/>
          <p:nvPr/>
        </p:nvSpPr>
        <p:spPr>
          <a:xfrm>
            <a:off x="7136960" y="394528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D9774169-3F72-4A6D-B95D-0B02BE1D35F3}"/>
              </a:ext>
            </a:extLst>
          </p:cNvPr>
          <p:cNvSpPr/>
          <p:nvPr/>
        </p:nvSpPr>
        <p:spPr>
          <a:xfrm>
            <a:off x="7288789" y="406391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CEFF874F-B780-4F5B-AFB9-BE713F348839}"/>
              </a:ext>
            </a:extLst>
          </p:cNvPr>
          <p:cNvSpPr/>
          <p:nvPr/>
        </p:nvSpPr>
        <p:spPr>
          <a:xfrm>
            <a:off x="7387976" y="418255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2474C3F2-09F0-4C43-970D-6BADEC80111E}"/>
              </a:ext>
            </a:extLst>
          </p:cNvPr>
          <p:cNvSpPr/>
          <p:nvPr/>
        </p:nvSpPr>
        <p:spPr>
          <a:xfrm>
            <a:off x="7513221" y="429732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12EDEF39-C9C2-4B1A-A46D-32FC61FF1E64}"/>
              </a:ext>
            </a:extLst>
          </p:cNvPr>
          <p:cNvSpPr/>
          <p:nvPr/>
        </p:nvSpPr>
        <p:spPr>
          <a:xfrm>
            <a:off x="7610723" y="44027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B84C76E6-7754-46A4-ABDB-DACE7571C934}"/>
              </a:ext>
            </a:extLst>
          </p:cNvPr>
          <p:cNvSpPr/>
          <p:nvPr/>
        </p:nvSpPr>
        <p:spPr>
          <a:xfrm>
            <a:off x="7053241" y="3485020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B5ED0489-8F0C-40E5-A57D-5CFDE4AC49E5}"/>
              </a:ext>
            </a:extLst>
          </p:cNvPr>
          <p:cNvSpPr/>
          <p:nvPr/>
        </p:nvSpPr>
        <p:spPr>
          <a:xfrm>
            <a:off x="7152165" y="3603653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EFF5A7F6-5837-4725-B86F-FC862CC53311}"/>
              </a:ext>
            </a:extLst>
          </p:cNvPr>
          <p:cNvSpPr/>
          <p:nvPr/>
        </p:nvSpPr>
        <p:spPr>
          <a:xfrm>
            <a:off x="7303994" y="3722286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A37B86BD-65AA-4820-9D30-A41124F91A7C}"/>
              </a:ext>
            </a:extLst>
          </p:cNvPr>
          <p:cNvSpPr/>
          <p:nvPr/>
        </p:nvSpPr>
        <p:spPr>
          <a:xfrm>
            <a:off x="7403181" y="384091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87984B68-88D9-416B-B392-847937F53350}"/>
              </a:ext>
            </a:extLst>
          </p:cNvPr>
          <p:cNvSpPr/>
          <p:nvPr/>
        </p:nvSpPr>
        <p:spPr>
          <a:xfrm>
            <a:off x="7528426" y="395568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4F9952B5-6391-43B9-8BD3-D19897E9548F}"/>
              </a:ext>
            </a:extLst>
          </p:cNvPr>
          <p:cNvSpPr/>
          <p:nvPr/>
        </p:nvSpPr>
        <p:spPr>
          <a:xfrm>
            <a:off x="7625928" y="406112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88B640D2-7E8F-4090-9707-846C0236F041}"/>
              </a:ext>
            </a:extLst>
          </p:cNvPr>
          <p:cNvSpPr txBox="1"/>
          <p:nvPr/>
        </p:nvSpPr>
        <p:spPr>
          <a:xfrm>
            <a:off x="7594944" y="5047129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Compute Nodes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838EED60-22C9-40E9-A8CF-814B0C78500A}"/>
              </a:ext>
            </a:extLst>
          </p:cNvPr>
          <p:cNvSpPr txBox="1"/>
          <p:nvPr/>
        </p:nvSpPr>
        <p:spPr>
          <a:xfrm>
            <a:off x="5798930" y="4796753"/>
            <a:ext cx="1409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Compile Nodes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EE7CDA53-34F0-427E-AA70-F951C3DFD7C4}"/>
              </a:ext>
            </a:extLst>
          </p:cNvPr>
          <p:cNvSpPr txBox="1"/>
          <p:nvPr/>
        </p:nvSpPr>
        <p:spPr>
          <a:xfrm>
            <a:off x="2364684" y="2422238"/>
            <a:ext cx="1975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Heterogeneous Nodes</a:t>
            </a:r>
          </a:p>
        </p:txBody>
      </p: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4FA21D01-7FFD-4BFC-A2B4-EA3ACAF83D28}"/>
              </a:ext>
            </a:extLst>
          </p:cNvPr>
          <p:cNvCxnSpPr>
            <a:cxnSpLocks/>
          </p:cNvCxnSpPr>
          <p:nvPr/>
        </p:nvCxnSpPr>
        <p:spPr>
          <a:xfrm>
            <a:off x="6726373" y="4485619"/>
            <a:ext cx="32686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08" name="Rectangle 207">
            <a:extLst>
              <a:ext uri="{FF2B5EF4-FFF2-40B4-BE49-F238E27FC236}">
                <a16:creationId xmlns:a16="http://schemas.microsoft.com/office/drawing/2014/main" id="{2E5F6068-047B-42BD-8047-71BE7DE3E366}"/>
              </a:ext>
            </a:extLst>
          </p:cNvPr>
          <p:cNvSpPr/>
          <p:nvPr/>
        </p:nvSpPr>
        <p:spPr>
          <a:xfrm>
            <a:off x="3577315" y="3432511"/>
            <a:ext cx="1229914" cy="12521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4F0EFA3C-BA20-4C8E-8075-D1B017186C9A}"/>
              </a:ext>
            </a:extLst>
          </p:cNvPr>
          <p:cNvSpPr txBox="1"/>
          <p:nvPr/>
        </p:nvSpPr>
        <p:spPr>
          <a:xfrm>
            <a:off x="3404975" y="470546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Core Storage</a:t>
            </a:r>
          </a:p>
        </p:txBody>
      </p: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5139F067-A31E-4805-BE48-0C5CF007C132}"/>
              </a:ext>
            </a:extLst>
          </p:cNvPr>
          <p:cNvCxnSpPr>
            <a:cxnSpLocks/>
          </p:cNvCxnSpPr>
          <p:nvPr/>
        </p:nvCxnSpPr>
        <p:spPr>
          <a:xfrm flipV="1">
            <a:off x="2933531" y="4483316"/>
            <a:ext cx="421538" cy="1392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xtBox 210">
            <a:extLst>
              <a:ext uri="{FF2B5EF4-FFF2-40B4-BE49-F238E27FC236}">
                <a16:creationId xmlns:a16="http://schemas.microsoft.com/office/drawing/2014/main" id="{C3AC0E96-3673-43AB-B2AD-999B76EB1F95}"/>
              </a:ext>
            </a:extLst>
          </p:cNvPr>
          <p:cNvSpPr txBox="1"/>
          <p:nvPr/>
        </p:nvSpPr>
        <p:spPr>
          <a:xfrm>
            <a:off x="3759508" y="3632295"/>
            <a:ext cx="8611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/home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/projects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curc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...</a:t>
            </a:r>
          </a:p>
        </p:txBody>
      </p: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82CE41E8-E74F-4085-9B6B-7E8282C6E64F}"/>
              </a:ext>
            </a:extLst>
          </p:cNvPr>
          <p:cNvCxnSpPr>
            <a:cxnSpLocks/>
          </p:cNvCxnSpPr>
          <p:nvPr/>
        </p:nvCxnSpPr>
        <p:spPr>
          <a:xfrm flipV="1">
            <a:off x="4493859" y="2958942"/>
            <a:ext cx="0" cy="417420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438B9ED7-14C0-4080-B84D-4BE4290F98D5}"/>
              </a:ext>
            </a:extLst>
          </p:cNvPr>
          <p:cNvCxnSpPr>
            <a:cxnSpLocks/>
          </p:cNvCxnSpPr>
          <p:nvPr/>
        </p:nvCxnSpPr>
        <p:spPr>
          <a:xfrm>
            <a:off x="4929741" y="4493304"/>
            <a:ext cx="764521" cy="19384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31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19DA2-8B54-4268-9DA3-8D8449EA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filesystems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A678A-7A5D-42CF-9580-75EF8078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2276"/>
            <a:ext cx="10515600" cy="41631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RC provides an additional system local parallel file system available on Summit.</a:t>
            </a:r>
          </a:p>
          <a:p>
            <a:r>
              <a:rPr lang="en-US" dirty="0"/>
              <a:t>Scratch Space:</a:t>
            </a:r>
          </a:p>
          <a:p>
            <a:pPr lvl="1"/>
            <a:r>
              <a:rPr lang="en-US" dirty="0"/>
              <a:t>Spinning disk platters rated at 12 Gb/s</a:t>
            </a:r>
          </a:p>
          <a:p>
            <a:pPr lvl="1"/>
            <a:r>
              <a:rPr lang="en-US" dirty="0"/>
              <a:t>GPFS File System for parallel I/O w/ </a:t>
            </a:r>
            <a:r>
              <a:rPr lang="en-US"/>
              <a:t>32 Clients and 4 Servers</a:t>
            </a:r>
            <a:endParaRPr lang="en-US" dirty="0"/>
          </a:p>
          <a:p>
            <a:pPr lvl="1"/>
            <a:r>
              <a:rPr lang="en-US" dirty="0"/>
              <a:t>Locally mounted on Summit nodes.</a:t>
            </a:r>
          </a:p>
          <a:p>
            <a:pPr lvl="1"/>
            <a:r>
              <a:rPr lang="en-US" dirty="0"/>
              <a:t>Physically close to cores.</a:t>
            </a:r>
          </a:p>
          <a:p>
            <a:r>
              <a:rPr lang="en-US" dirty="0"/>
              <a:t>Scratch is usually limited to 10 TB of storage but can be expanded upon with request.</a:t>
            </a:r>
          </a:p>
          <a:p>
            <a:pPr lvl="1"/>
            <a:r>
              <a:rPr lang="en-US" dirty="0"/>
              <a:t>Purges every 90 days from file creation</a:t>
            </a:r>
          </a:p>
          <a:p>
            <a:pPr lvl="1"/>
            <a:r>
              <a:rPr lang="en-US" dirty="0"/>
              <a:t>Technically shared among all users</a:t>
            </a:r>
          </a:p>
          <a:p>
            <a:pPr lvl="1"/>
            <a:r>
              <a:rPr lang="en-US" dirty="0"/>
              <a:t>Scratch totals in 1 PB of storage for everyone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738DA-26AE-49E2-885E-3ABBAA9D5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97628-2EFF-4B70-B937-D30EA35A4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58029-5C3B-4975-A962-70D42618D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501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8713-9DC0-49B0-A230-BA282F66A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Node SSDs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039AC-A7C8-4322-AED5-C8644DAE3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Summit Nodes also hold onto 100 GB of local node SSD storage.</a:t>
            </a:r>
          </a:p>
          <a:p>
            <a:r>
              <a:rPr lang="en-US" dirty="0"/>
              <a:t>These SSDs are not shared among nodes so must move files over within job.</a:t>
            </a:r>
          </a:p>
          <a:p>
            <a:r>
              <a:rPr lang="en-US" dirty="0"/>
              <a:t>No Cooperative Parallel I/O </a:t>
            </a:r>
          </a:p>
          <a:p>
            <a:r>
              <a:rPr lang="en-US" dirty="0"/>
              <a:t>Located at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/scratch/local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2F298-D0CA-46E3-98D3-2E7D145BD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593C1-BF58-4605-AC6E-5509ACAA2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EA19F-9EE4-4599-83CD-98226C5CD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33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065D0-402E-40EF-A00A-F2AC47A7E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more filesystems…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E0E8F-A85C-4D35-AB3E-E61B03102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318"/>
            <a:ext cx="10515600" cy="4163129"/>
          </a:xfrm>
        </p:spPr>
        <p:txBody>
          <a:bodyPr/>
          <a:lstStyle/>
          <a:p>
            <a:r>
              <a:rPr lang="en-US" dirty="0"/>
              <a:t>High Performance I/O is less available with Blanca</a:t>
            </a:r>
          </a:p>
          <a:p>
            <a:r>
              <a:rPr lang="en-US" dirty="0"/>
              <a:t>Petalibrary Active</a:t>
            </a:r>
          </a:p>
          <a:p>
            <a:pPr lvl="1"/>
            <a:r>
              <a:rPr lang="en-US" dirty="0"/>
              <a:t>High Speed performance</a:t>
            </a:r>
          </a:p>
          <a:p>
            <a:pPr lvl="1"/>
            <a:r>
              <a:rPr lang="en-US" dirty="0"/>
              <a:t>Allows for parallel reads and writes</a:t>
            </a:r>
          </a:p>
          <a:p>
            <a:pPr lvl="1"/>
            <a:r>
              <a:rPr lang="en-US" dirty="0"/>
              <a:t>Currently utilizes </a:t>
            </a:r>
            <a:r>
              <a:rPr lang="en-US" dirty="0" err="1"/>
              <a:t>BeeGFS</a:t>
            </a:r>
            <a:r>
              <a:rPr lang="en-US" dirty="0"/>
              <a:t> as its parallel filesystem, will be switching to GPFS</a:t>
            </a:r>
          </a:p>
          <a:p>
            <a:pPr lvl="1"/>
            <a:r>
              <a:rPr lang="en-US" dirty="0"/>
              <a:t>More on this in a minute…</a:t>
            </a:r>
          </a:p>
          <a:p>
            <a:r>
              <a:rPr lang="en-US" dirty="0" err="1"/>
              <a:t>RC_Scratch</a:t>
            </a:r>
            <a:endParaRPr lang="en-US" dirty="0"/>
          </a:p>
          <a:p>
            <a:pPr lvl="1"/>
            <a:r>
              <a:rPr lang="en-US" dirty="0"/>
              <a:t>Not the best storage on Summit…</a:t>
            </a:r>
          </a:p>
          <a:p>
            <a:pPr lvl="1"/>
            <a:r>
              <a:rPr lang="en-US" dirty="0"/>
              <a:t>Older scratch space past its service dates</a:t>
            </a:r>
          </a:p>
          <a:p>
            <a:pPr lvl="1"/>
            <a:r>
              <a:rPr lang="en-US" dirty="0"/>
              <a:t>Large but slow</a:t>
            </a:r>
          </a:p>
          <a:p>
            <a:pPr lvl="1"/>
            <a:r>
              <a:rPr lang="en-US" dirty="0"/>
              <a:t>“</a:t>
            </a:r>
            <a:r>
              <a:rPr lang="en-US" i="1" dirty="0"/>
              <a:t>I’m sometimes wonder if /projects or /home would be faster than </a:t>
            </a:r>
            <a:r>
              <a:rPr lang="en-US" i="1" dirty="0" err="1"/>
              <a:t>rc_scratch</a:t>
            </a:r>
            <a:r>
              <a:rPr lang="en-US" i="1" dirty="0"/>
              <a:t>…”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5FB03-6145-4CF5-826D-663E489DE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4C17E-E4C6-48D2-BFED-803412277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BEE55-B514-44B2-B5DE-7E996CE2F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755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EF199-AC04-47F8-A94F-1A8E8C2FF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Filesystems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3055A-E926-44AA-B830-710BC9DC4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76EEC-E73D-4EF8-A6A9-D1C296B2A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D642F-F82E-4CFC-8876-18F4FF25C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4F1B52FA-1E4A-4C93-A696-268D2F682004}"/>
              </a:ext>
            </a:extLst>
          </p:cNvPr>
          <p:cNvSpPr/>
          <p:nvPr/>
        </p:nvSpPr>
        <p:spPr>
          <a:xfrm>
            <a:off x="5791764" y="3360809"/>
            <a:ext cx="5313750" cy="22148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09528D00-BAF9-4FE2-9727-4D0E2DDCE5C0}"/>
              </a:ext>
            </a:extLst>
          </p:cNvPr>
          <p:cNvSpPr/>
          <p:nvPr/>
        </p:nvSpPr>
        <p:spPr>
          <a:xfrm>
            <a:off x="7844919" y="416162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DF79418E-4B1D-4E62-86C2-99E8CC5E6ED4}"/>
              </a:ext>
            </a:extLst>
          </p:cNvPr>
          <p:cNvSpPr/>
          <p:nvPr/>
        </p:nvSpPr>
        <p:spPr>
          <a:xfrm>
            <a:off x="7943843" y="42802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E24FB30D-F834-4BE3-944C-E14089F6BA68}"/>
              </a:ext>
            </a:extLst>
          </p:cNvPr>
          <p:cNvSpPr/>
          <p:nvPr/>
        </p:nvSpPr>
        <p:spPr>
          <a:xfrm>
            <a:off x="8095672" y="4398894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14749312-C397-4030-B1D5-451354872BAC}"/>
              </a:ext>
            </a:extLst>
          </p:cNvPr>
          <p:cNvSpPr/>
          <p:nvPr/>
        </p:nvSpPr>
        <p:spPr>
          <a:xfrm>
            <a:off x="8194859" y="451752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2E45ABD9-C588-417A-A3AF-79DF95E24CA5}"/>
              </a:ext>
            </a:extLst>
          </p:cNvPr>
          <p:cNvSpPr/>
          <p:nvPr/>
        </p:nvSpPr>
        <p:spPr>
          <a:xfrm>
            <a:off x="8320104" y="463229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3FFECFAE-C01B-4B75-A07B-4B75F54EA153}"/>
              </a:ext>
            </a:extLst>
          </p:cNvPr>
          <p:cNvSpPr/>
          <p:nvPr/>
        </p:nvSpPr>
        <p:spPr>
          <a:xfrm>
            <a:off x="8417606" y="473773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6A135794-61D2-4C13-9B41-C0D46B6B7F17}"/>
              </a:ext>
            </a:extLst>
          </p:cNvPr>
          <p:cNvSpPr/>
          <p:nvPr/>
        </p:nvSpPr>
        <p:spPr>
          <a:xfrm>
            <a:off x="7853255" y="383208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2E522412-B648-4021-851C-C8952CA30B83}"/>
              </a:ext>
            </a:extLst>
          </p:cNvPr>
          <p:cNvSpPr/>
          <p:nvPr/>
        </p:nvSpPr>
        <p:spPr>
          <a:xfrm>
            <a:off x="7952179" y="395072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3CBB30A6-05DB-4CFB-876B-763637C10499}"/>
              </a:ext>
            </a:extLst>
          </p:cNvPr>
          <p:cNvSpPr/>
          <p:nvPr/>
        </p:nvSpPr>
        <p:spPr>
          <a:xfrm>
            <a:off x="8104008" y="4069354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41FFEDE3-6C88-46A4-A6A8-49CC68DCF819}"/>
              </a:ext>
            </a:extLst>
          </p:cNvPr>
          <p:cNvSpPr/>
          <p:nvPr/>
        </p:nvSpPr>
        <p:spPr>
          <a:xfrm>
            <a:off x="8203195" y="418798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C710EF19-1AD8-43F1-917B-61ED9E7F66AE}"/>
              </a:ext>
            </a:extLst>
          </p:cNvPr>
          <p:cNvSpPr/>
          <p:nvPr/>
        </p:nvSpPr>
        <p:spPr>
          <a:xfrm>
            <a:off x="8328440" y="430275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DDA97775-083C-42DA-9FA6-CA321BE7CDDB}"/>
              </a:ext>
            </a:extLst>
          </p:cNvPr>
          <p:cNvSpPr/>
          <p:nvPr/>
        </p:nvSpPr>
        <p:spPr>
          <a:xfrm>
            <a:off x="8425942" y="440819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E978AEFE-8229-49BC-BF72-CDBA73C08AC2}"/>
              </a:ext>
            </a:extLst>
          </p:cNvPr>
          <p:cNvSpPr/>
          <p:nvPr/>
        </p:nvSpPr>
        <p:spPr>
          <a:xfrm>
            <a:off x="7882865" y="3490456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01125D06-D594-4249-9048-01AA785CFA03}"/>
              </a:ext>
            </a:extLst>
          </p:cNvPr>
          <p:cNvSpPr/>
          <p:nvPr/>
        </p:nvSpPr>
        <p:spPr>
          <a:xfrm>
            <a:off x="7981789" y="360908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A4473865-2CC7-42B2-93B9-D91D919B7E16}"/>
              </a:ext>
            </a:extLst>
          </p:cNvPr>
          <p:cNvSpPr/>
          <p:nvPr/>
        </p:nvSpPr>
        <p:spPr>
          <a:xfrm>
            <a:off x="8133618" y="372772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F92B5C87-C923-421C-8460-14948ED3F8BD}"/>
              </a:ext>
            </a:extLst>
          </p:cNvPr>
          <p:cNvSpPr/>
          <p:nvPr/>
        </p:nvSpPr>
        <p:spPr>
          <a:xfrm>
            <a:off x="8232805" y="384635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D838DFED-44D1-432E-87F1-D797632E3909}"/>
              </a:ext>
            </a:extLst>
          </p:cNvPr>
          <p:cNvSpPr/>
          <p:nvPr/>
        </p:nvSpPr>
        <p:spPr>
          <a:xfrm>
            <a:off x="8358050" y="396112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889AE988-E43C-43D1-BA0C-32F1C4D4F93C}"/>
              </a:ext>
            </a:extLst>
          </p:cNvPr>
          <p:cNvSpPr/>
          <p:nvPr/>
        </p:nvSpPr>
        <p:spPr>
          <a:xfrm>
            <a:off x="8455552" y="406656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6B29AB01-4095-4681-9199-5127027F4998}"/>
              </a:ext>
            </a:extLst>
          </p:cNvPr>
          <p:cNvSpPr/>
          <p:nvPr/>
        </p:nvSpPr>
        <p:spPr>
          <a:xfrm>
            <a:off x="7029700" y="415619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D42DB547-2D54-401E-B9A2-18DC16A6A012}"/>
              </a:ext>
            </a:extLst>
          </p:cNvPr>
          <p:cNvSpPr/>
          <p:nvPr/>
        </p:nvSpPr>
        <p:spPr>
          <a:xfrm>
            <a:off x="7128624" y="427482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EE346CD2-C50A-4BE2-B33C-4E8CD103B9C0}"/>
              </a:ext>
            </a:extLst>
          </p:cNvPr>
          <p:cNvSpPr/>
          <p:nvPr/>
        </p:nvSpPr>
        <p:spPr>
          <a:xfrm>
            <a:off x="7280453" y="439345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90C4D8C6-98D7-47C0-9526-8533DA150E7D}"/>
              </a:ext>
            </a:extLst>
          </p:cNvPr>
          <p:cNvSpPr/>
          <p:nvPr/>
        </p:nvSpPr>
        <p:spPr>
          <a:xfrm>
            <a:off x="7379640" y="451209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D75C3DEF-2D17-4962-8258-9F3A1D227B51}"/>
              </a:ext>
            </a:extLst>
          </p:cNvPr>
          <p:cNvSpPr/>
          <p:nvPr/>
        </p:nvSpPr>
        <p:spPr>
          <a:xfrm>
            <a:off x="7504885" y="46268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5A2ACDC1-DB49-4D5F-AF24-BA523726DE94}"/>
              </a:ext>
            </a:extLst>
          </p:cNvPr>
          <p:cNvSpPr/>
          <p:nvPr/>
        </p:nvSpPr>
        <p:spPr>
          <a:xfrm>
            <a:off x="7602387" y="473230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97947122-0C22-45C6-944B-C4EAA2E1ABC9}"/>
              </a:ext>
            </a:extLst>
          </p:cNvPr>
          <p:cNvSpPr/>
          <p:nvPr/>
        </p:nvSpPr>
        <p:spPr>
          <a:xfrm>
            <a:off x="579569" y="302473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C54BBCB7-A978-4AEC-B5EC-D1436D8ECC59}"/>
              </a:ext>
            </a:extLst>
          </p:cNvPr>
          <p:cNvSpPr/>
          <p:nvPr/>
        </p:nvSpPr>
        <p:spPr>
          <a:xfrm>
            <a:off x="975317" y="335427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99F6376A-5C4B-47DA-979E-346C1CAF347D}"/>
              </a:ext>
            </a:extLst>
          </p:cNvPr>
          <p:cNvSpPr/>
          <p:nvPr/>
        </p:nvSpPr>
        <p:spPr>
          <a:xfrm>
            <a:off x="1371065" y="368381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8EC41AF-5F33-442D-B614-031F258077E0}"/>
              </a:ext>
            </a:extLst>
          </p:cNvPr>
          <p:cNvSpPr/>
          <p:nvPr/>
        </p:nvSpPr>
        <p:spPr>
          <a:xfrm>
            <a:off x="1766813" y="3998608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41322378-271A-47CF-9B1E-B371DA8A961C}"/>
              </a:ext>
            </a:extLst>
          </p:cNvPr>
          <p:cNvCxnSpPr>
            <a:cxnSpLocks/>
          </p:cNvCxnSpPr>
          <p:nvPr/>
        </p:nvCxnSpPr>
        <p:spPr>
          <a:xfrm flipV="1">
            <a:off x="2941922" y="3240311"/>
            <a:ext cx="562891" cy="6586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80" name="Rectangle 179">
            <a:extLst>
              <a:ext uri="{FF2B5EF4-FFF2-40B4-BE49-F238E27FC236}">
                <a16:creationId xmlns:a16="http://schemas.microsoft.com/office/drawing/2014/main" id="{DFACE00C-A000-4BED-A6BA-A64165F6FFEE}"/>
              </a:ext>
            </a:extLst>
          </p:cNvPr>
          <p:cNvSpPr/>
          <p:nvPr/>
        </p:nvSpPr>
        <p:spPr>
          <a:xfrm>
            <a:off x="2338595" y="1542011"/>
            <a:ext cx="3198324" cy="125216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59614264-76D3-4C05-8721-79ECB0DFE1FC}"/>
              </a:ext>
            </a:extLst>
          </p:cNvPr>
          <p:cNvCxnSpPr>
            <a:cxnSpLocks/>
          </p:cNvCxnSpPr>
          <p:nvPr/>
        </p:nvCxnSpPr>
        <p:spPr>
          <a:xfrm>
            <a:off x="2846248" y="5274290"/>
            <a:ext cx="280211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2FE916BF-23E1-4B6C-8106-CDB96203FC9D}"/>
              </a:ext>
            </a:extLst>
          </p:cNvPr>
          <p:cNvSpPr txBox="1"/>
          <p:nvPr/>
        </p:nvSpPr>
        <p:spPr>
          <a:xfrm>
            <a:off x="838200" y="5673577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Login Nodes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F29DDD32-7842-4737-B677-4C3E09B3F235}"/>
              </a:ext>
            </a:extLst>
          </p:cNvPr>
          <p:cNvSpPr txBox="1"/>
          <p:nvPr/>
        </p:nvSpPr>
        <p:spPr>
          <a:xfrm>
            <a:off x="7156953" y="5674947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RMACC Summit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C0AD6D6-AE41-4718-83AA-D23941491B3A}"/>
              </a:ext>
            </a:extLst>
          </p:cNvPr>
          <p:cNvSpPr txBox="1"/>
          <p:nvPr/>
        </p:nvSpPr>
        <p:spPr>
          <a:xfrm>
            <a:off x="3355069" y="282592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Blanca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E0575325-9FE2-4B71-B65B-6990512A344D}"/>
              </a:ext>
            </a:extLst>
          </p:cNvPr>
          <p:cNvSpPr/>
          <p:nvPr/>
        </p:nvSpPr>
        <p:spPr>
          <a:xfrm>
            <a:off x="2682337" y="1671529"/>
            <a:ext cx="643869" cy="24041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3C34F009-F7A5-4ABE-8D66-FDD52C15E216}"/>
              </a:ext>
            </a:extLst>
          </p:cNvPr>
          <p:cNvSpPr/>
          <p:nvPr/>
        </p:nvSpPr>
        <p:spPr>
          <a:xfrm>
            <a:off x="2846248" y="1771457"/>
            <a:ext cx="643869" cy="2404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269647F1-DED0-4CF2-917A-AF56BE1877AB}"/>
              </a:ext>
            </a:extLst>
          </p:cNvPr>
          <p:cNvSpPr/>
          <p:nvPr/>
        </p:nvSpPr>
        <p:spPr>
          <a:xfrm>
            <a:off x="3004272" y="1908966"/>
            <a:ext cx="643869" cy="240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2FD0F79F-14F3-4745-B9E2-931C219A561C}"/>
              </a:ext>
            </a:extLst>
          </p:cNvPr>
          <p:cNvSpPr/>
          <p:nvPr/>
        </p:nvSpPr>
        <p:spPr>
          <a:xfrm>
            <a:off x="3162296" y="2020295"/>
            <a:ext cx="643869" cy="240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F2CA37E3-0C15-461C-A8AB-E6770EF82609}"/>
              </a:ext>
            </a:extLst>
          </p:cNvPr>
          <p:cNvSpPr/>
          <p:nvPr/>
        </p:nvSpPr>
        <p:spPr>
          <a:xfrm>
            <a:off x="3326206" y="2138044"/>
            <a:ext cx="643869" cy="24041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89A81029-0325-4C56-AA23-CFC519A40230}"/>
              </a:ext>
            </a:extLst>
          </p:cNvPr>
          <p:cNvSpPr/>
          <p:nvPr/>
        </p:nvSpPr>
        <p:spPr>
          <a:xfrm>
            <a:off x="6048447" y="4137589"/>
            <a:ext cx="643869" cy="2802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4C161A38-231F-4866-8C52-975B614FDBA8}"/>
              </a:ext>
            </a:extLst>
          </p:cNvPr>
          <p:cNvSpPr/>
          <p:nvPr/>
        </p:nvSpPr>
        <p:spPr>
          <a:xfrm>
            <a:off x="6040262" y="4485620"/>
            <a:ext cx="643869" cy="2802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CE4F5FB5-12B7-4B43-867C-88765FBC037E}"/>
              </a:ext>
            </a:extLst>
          </p:cNvPr>
          <p:cNvSpPr/>
          <p:nvPr/>
        </p:nvSpPr>
        <p:spPr>
          <a:xfrm>
            <a:off x="7038036" y="382665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C3534B83-9EF2-4DCF-A42B-40A99C22642E}"/>
              </a:ext>
            </a:extLst>
          </p:cNvPr>
          <p:cNvSpPr/>
          <p:nvPr/>
        </p:nvSpPr>
        <p:spPr>
          <a:xfrm>
            <a:off x="7136960" y="394528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D9774169-3F72-4A6D-B95D-0B02BE1D35F3}"/>
              </a:ext>
            </a:extLst>
          </p:cNvPr>
          <p:cNvSpPr/>
          <p:nvPr/>
        </p:nvSpPr>
        <p:spPr>
          <a:xfrm>
            <a:off x="7288789" y="406391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CEFF874F-B780-4F5B-AFB9-BE713F348839}"/>
              </a:ext>
            </a:extLst>
          </p:cNvPr>
          <p:cNvSpPr/>
          <p:nvPr/>
        </p:nvSpPr>
        <p:spPr>
          <a:xfrm>
            <a:off x="7387976" y="418255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2474C3F2-09F0-4C43-970D-6BADEC80111E}"/>
              </a:ext>
            </a:extLst>
          </p:cNvPr>
          <p:cNvSpPr/>
          <p:nvPr/>
        </p:nvSpPr>
        <p:spPr>
          <a:xfrm>
            <a:off x="7513221" y="429732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12EDEF39-C9C2-4B1A-A46D-32FC61FF1E64}"/>
              </a:ext>
            </a:extLst>
          </p:cNvPr>
          <p:cNvSpPr/>
          <p:nvPr/>
        </p:nvSpPr>
        <p:spPr>
          <a:xfrm>
            <a:off x="7610723" y="44027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B84C76E6-7754-46A4-ABDB-DACE7571C934}"/>
              </a:ext>
            </a:extLst>
          </p:cNvPr>
          <p:cNvSpPr/>
          <p:nvPr/>
        </p:nvSpPr>
        <p:spPr>
          <a:xfrm>
            <a:off x="7053241" y="3485020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B5ED0489-8F0C-40E5-A57D-5CFDE4AC49E5}"/>
              </a:ext>
            </a:extLst>
          </p:cNvPr>
          <p:cNvSpPr/>
          <p:nvPr/>
        </p:nvSpPr>
        <p:spPr>
          <a:xfrm>
            <a:off x="7152165" y="3603653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EFF5A7F6-5837-4725-B86F-FC862CC53311}"/>
              </a:ext>
            </a:extLst>
          </p:cNvPr>
          <p:cNvSpPr/>
          <p:nvPr/>
        </p:nvSpPr>
        <p:spPr>
          <a:xfrm>
            <a:off x="7303994" y="3722286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A37B86BD-65AA-4820-9D30-A41124F91A7C}"/>
              </a:ext>
            </a:extLst>
          </p:cNvPr>
          <p:cNvSpPr/>
          <p:nvPr/>
        </p:nvSpPr>
        <p:spPr>
          <a:xfrm>
            <a:off x="7403181" y="384091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87984B68-88D9-416B-B392-847937F53350}"/>
              </a:ext>
            </a:extLst>
          </p:cNvPr>
          <p:cNvSpPr/>
          <p:nvPr/>
        </p:nvSpPr>
        <p:spPr>
          <a:xfrm>
            <a:off x="7528426" y="395568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4F9952B5-6391-43B9-8BD3-D19897E9548F}"/>
              </a:ext>
            </a:extLst>
          </p:cNvPr>
          <p:cNvSpPr/>
          <p:nvPr/>
        </p:nvSpPr>
        <p:spPr>
          <a:xfrm>
            <a:off x="7625928" y="406112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88B640D2-7E8F-4090-9707-846C0236F041}"/>
              </a:ext>
            </a:extLst>
          </p:cNvPr>
          <p:cNvSpPr txBox="1"/>
          <p:nvPr/>
        </p:nvSpPr>
        <p:spPr>
          <a:xfrm>
            <a:off x="7594944" y="5047129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Compute Nodes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838EED60-22C9-40E9-A8CF-814B0C78500A}"/>
              </a:ext>
            </a:extLst>
          </p:cNvPr>
          <p:cNvSpPr txBox="1"/>
          <p:nvPr/>
        </p:nvSpPr>
        <p:spPr>
          <a:xfrm>
            <a:off x="5798930" y="4796753"/>
            <a:ext cx="1409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Compile Nodes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EE7CDA53-34F0-427E-AA70-F951C3DFD7C4}"/>
              </a:ext>
            </a:extLst>
          </p:cNvPr>
          <p:cNvSpPr txBox="1"/>
          <p:nvPr/>
        </p:nvSpPr>
        <p:spPr>
          <a:xfrm>
            <a:off x="2364684" y="2422238"/>
            <a:ext cx="1975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Heterogeneous Nodes</a:t>
            </a:r>
          </a:p>
        </p:txBody>
      </p: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4FA21D01-7FFD-4BFC-A2B4-EA3ACAF83D28}"/>
              </a:ext>
            </a:extLst>
          </p:cNvPr>
          <p:cNvCxnSpPr>
            <a:cxnSpLocks/>
          </p:cNvCxnSpPr>
          <p:nvPr/>
        </p:nvCxnSpPr>
        <p:spPr>
          <a:xfrm>
            <a:off x="6726373" y="4485619"/>
            <a:ext cx="32686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08" name="Rectangle 207">
            <a:extLst>
              <a:ext uri="{FF2B5EF4-FFF2-40B4-BE49-F238E27FC236}">
                <a16:creationId xmlns:a16="http://schemas.microsoft.com/office/drawing/2014/main" id="{2E5F6068-047B-42BD-8047-71BE7DE3E366}"/>
              </a:ext>
            </a:extLst>
          </p:cNvPr>
          <p:cNvSpPr/>
          <p:nvPr/>
        </p:nvSpPr>
        <p:spPr>
          <a:xfrm>
            <a:off x="3577315" y="3432511"/>
            <a:ext cx="1229914" cy="12521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4F0EFA3C-BA20-4C8E-8075-D1B017186C9A}"/>
              </a:ext>
            </a:extLst>
          </p:cNvPr>
          <p:cNvSpPr txBox="1"/>
          <p:nvPr/>
        </p:nvSpPr>
        <p:spPr>
          <a:xfrm>
            <a:off x="3404975" y="470546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Core Storage</a:t>
            </a:r>
          </a:p>
        </p:txBody>
      </p: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5139F067-A31E-4805-BE48-0C5CF007C132}"/>
              </a:ext>
            </a:extLst>
          </p:cNvPr>
          <p:cNvCxnSpPr>
            <a:cxnSpLocks/>
          </p:cNvCxnSpPr>
          <p:nvPr/>
        </p:nvCxnSpPr>
        <p:spPr>
          <a:xfrm flipV="1">
            <a:off x="2933531" y="4483316"/>
            <a:ext cx="421538" cy="1392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xtBox 210">
            <a:extLst>
              <a:ext uri="{FF2B5EF4-FFF2-40B4-BE49-F238E27FC236}">
                <a16:creationId xmlns:a16="http://schemas.microsoft.com/office/drawing/2014/main" id="{C3AC0E96-3673-43AB-B2AD-999B76EB1F95}"/>
              </a:ext>
            </a:extLst>
          </p:cNvPr>
          <p:cNvSpPr txBox="1"/>
          <p:nvPr/>
        </p:nvSpPr>
        <p:spPr>
          <a:xfrm>
            <a:off x="3655564" y="3491617"/>
            <a:ext cx="105990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/home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/projects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curc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rc_scratch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...</a:t>
            </a:r>
          </a:p>
        </p:txBody>
      </p: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82CE41E8-E74F-4085-9B6B-7E8282C6E64F}"/>
              </a:ext>
            </a:extLst>
          </p:cNvPr>
          <p:cNvCxnSpPr>
            <a:cxnSpLocks/>
          </p:cNvCxnSpPr>
          <p:nvPr/>
        </p:nvCxnSpPr>
        <p:spPr>
          <a:xfrm flipV="1">
            <a:off x="4493859" y="2958942"/>
            <a:ext cx="0" cy="417420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438B9ED7-14C0-4080-B84D-4BE4290F98D5}"/>
              </a:ext>
            </a:extLst>
          </p:cNvPr>
          <p:cNvCxnSpPr>
            <a:cxnSpLocks/>
          </p:cNvCxnSpPr>
          <p:nvPr/>
        </p:nvCxnSpPr>
        <p:spPr>
          <a:xfrm>
            <a:off x="4929741" y="4493304"/>
            <a:ext cx="764521" cy="19384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Rectangle 215">
            <a:extLst>
              <a:ext uri="{FF2B5EF4-FFF2-40B4-BE49-F238E27FC236}">
                <a16:creationId xmlns:a16="http://schemas.microsoft.com/office/drawing/2014/main" id="{F3B64A62-4748-42F3-A1D4-B8EAF12AF223}"/>
              </a:ext>
            </a:extLst>
          </p:cNvPr>
          <p:cNvSpPr/>
          <p:nvPr/>
        </p:nvSpPr>
        <p:spPr>
          <a:xfrm>
            <a:off x="9463908" y="3719226"/>
            <a:ext cx="1536148" cy="14344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7A637AA6-9178-4228-9C84-D142D214BA0E}"/>
              </a:ext>
            </a:extLst>
          </p:cNvPr>
          <p:cNvSpPr txBox="1"/>
          <p:nvPr/>
        </p:nvSpPr>
        <p:spPr>
          <a:xfrm>
            <a:off x="9500464" y="3779541"/>
            <a:ext cx="1438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/scratch/summit</a:t>
            </a:r>
          </a:p>
        </p:txBody>
      </p: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586B14CA-3D0D-445F-85F4-4F874798541D}"/>
              </a:ext>
            </a:extLst>
          </p:cNvPr>
          <p:cNvCxnSpPr>
            <a:cxnSpLocks/>
          </p:cNvCxnSpPr>
          <p:nvPr/>
        </p:nvCxnSpPr>
        <p:spPr>
          <a:xfrm flipV="1">
            <a:off x="9143659" y="4465900"/>
            <a:ext cx="280912" cy="1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Arrow Connector 219">
            <a:extLst>
              <a:ext uri="{FF2B5EF4-FFF2-40B4-BE49-F238E27FC236}">
                <a16:creationId xmlns:a16="http://schemas.microsoft.com/office/drawing/2014/main" id="{8A04C792-8573-46AD-8D71-C4E53CEC1E46}"/>
              </a:ext>
            </a:extLst>
          </p:cNvPr>
          <p:cNvCxnSpPr>
            <a:cxnSpLocks/>
          </p:cNvCxnSpPr>
          <p:nvPr/>
        </p:nvCxnSpPr>
        <p:spPr>
          <a:xfrm flipV="1">
            <a:off x="10153240" y="5233900"/>
            <a:ext cx="0" cy="19776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07ABD717-2FB7-4B39-8F85-C6F098FF72FD}"/>
              </a:ext>
            </a:extLst>
          </p:cNvPr>
          <p:cNvCxnSpPr>
            <a:cxnSpLocks/>
          </p:cNvCxnSpPr>
          <p:nvPr/>
        </p:nvCxnSpPr>
        <p:spPr>
          <a:xfrm flipV="1">
            <a:off x="6345865" y="5102136"/>
            <a:ext cx="0" cy="32952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C7E89616-BDE6-4568-96EF-8D6017B3640F}"/>
              </a:ext>
            </a:extLst>
          </p:cNvPr>
          <p:cNvCxnSpPr/>
          <p:nvPr/>
        </p:nvCxnSpPr>
        <p:spPr>
          <a:xfrm>
            <a:off x="6345865" y="5431662"/>
            <a:ext cx="380737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TextBox 222">
            <a:extLst>
              <a:ext uri="{FF2B5EF4-FFF2-40B4-BE49-F238E27FC236}">
                <a16:creationId xmlns:a16="http://schemas.microsoft.com/office/drawing/2014/main" id="{8E17B5A0-DB54-4752-B98E-1954185E9522}"/>
              </a:ext>
            </a:extLst>
          </p:cNvPr>
          <p:cNvSpPr txBox="1"/>
          <p:nvPr/>
        </p:nvSpPr>
        <p:spPr>
          <a:xfrm>
            <a:off x="9500464" y="4012498"/>
            <a:ext cx="1229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/scratch/local</a:t>
            </a:r>
          </a:p>
        </p:txBody>
      </p:sp>
    </p:spTree>
    <p:extLst>
      <p:ext uri="{BB962C8B-B14F-4D97-AF65-F5344CB8AC3E}">
        <p14:creationId xmlns:p14="http://schemas.microsoft.com/office/powerpoint/2010/main" val="2014193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Petalibrary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Research Computing offers a subsidized but </a:t>
            </a:r>
            <a:r>
              <a:rPr lang="en-US" b="1" dirty="0">
                <a:latin typeface="Helvetica"/>
                <a:cs typeface="Helvetica"/>
              </a:rPr>
              <a:t>paid</a:t>
            </a:r>
            <a:r>
              <a:rPr lang="en-US" dirty="0">
                <a:latin typeface="Helvetica"/>
                <a:cs typeface="Helvetica"/>
              </a:rPr>
              <a:t>, long-term storage solution closely coupled with RC resources.</a:t>
            </a:r>
          </a:p>
          <a:p>
            <a:r>
              <a:rPr lang="en-US" dirty="0">
                <a:latin typeface="Helvetica"/>
                <a:cs typeface="Helvetica"/>
              </a:rPr>
              <a:t>Petalibrary</a:t>
            </a:r>
            <a:endParaRPr lang="en-US" dirty="0">
              <a:cs typeface="Helvetica" pitchFamily="2" charset="0"/>
            </a:endParaRPr>
          </a:p>
          <a:p>
            <a:pPr lvl="1"/>
            <a:r>
              <a:rPr lang="en-US" dirty="0"/>
              <a:t>Large scale subsidized storage solution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Enterprise Grade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RC Staff supported with assistance on transfer strategies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Available in several flavors: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Active – Disk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Archival – Tape</a:t>
            </a:r>
            <a:endParaRPr lang="en-US" dirty="0">
              <a:cs typeface="Helvetica"/>
            </a:endParaRPr>
          </a:p>
          <a:p>
            <a:pPr lvl="2"/>
            <a:r>
              <a:rPr lang="en-US" dirty="0">
                <a:latin typeface="Helvetica"/>
                <a:cs typeface="Helvetica"/>
              </a:rPr>
              <a:t>Active Storage with Archive copy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70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0EBB7-015E-4322-A613-0F8DBAAD7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C113F-981B-4B4C-B6FE-3A7609072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Active Storage</a:t>
            </a:r>
          </a:p>
          <a:p>
            <a:pPr lvl="1"/>
            <a:r>
              <a:rPr lang="en-US" dirty="0"/>
              <a:t>Spinning disk platters for frequent reads and writes</a:t>
            </a:r>
          </a:p>
          <a:p>
            <a:pPr lvl="1"/>
            <a:r>
              <a:rPr lang="en-US" dirty="0" err="1"/>
              <a:t>BeeGFS</a:t>
            </a:r>
            <a:r>
              <a:rPr lang="en-US" dirty="0"/>
              <a:t> filesystem</a:t>
            </a:r>
          </a:p>
          <a:p>
            <a:pPr lvl="1"/>
            <a:r>
              <a:rPr lang="en-US" dirty="0"/>
              <a:t>Parallel file I/O capable</a:t>
            </a:r>
          </a:p>
          <a:p>
            <a:pPr lvl="1"/>
            <a:r>
              <a:rPr lang="en-US" dirty="0"/>
              <a:t>RAID-6 file protection</a:t>
            </a:r>
          </a:p>
          <a:p>
            <a:pPr lvl="1"/>
            <a:r>
              <a:rPr lang="en-US" dirty="0"/>
              <a:t>Allocations located at: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/pl/active/</a:t>
            </a:r>
            <a:endParaRPr lang="en-US" dirty="0"/>
          </a:p>
          <a:p>
            <a:r>
              <a:rPr lang="en-US" dirty="0"/>
              <a:t>Archive Storage</a:t>
            </a:r>
          </a:p>
          <a:p>
            <a:pPr lvl="1"/>
            <a:r>
              <a:rPr lang="en-US" dirty="0"/>
              <a:t>Tape storage for infrequent reads and writes</a:t>
            </a:r>
          </a:p>
          <a:p>
            <a:pPr lvl="1"/>
            <a:r>
              <a:rPr lang="en-US" dirty="0" err="1"/>
              <a:t>iRods</a:t>
            </a:r>
            <a:r>
              <a:rPr lang="en-US" dirty="0"/>
              <a:t> backed with </a:t>
            </a:r>
            <a:r>
              <a:rPr lang="en-US" dirty="0" err="1"/>
              <a:t>StrongBox</a:t>
            </a:r>
            <a:endParaRPr lang="en-US" dirty="0"/>
          </a:p>
          <a:p>
            <a:pPr lvl="1"/>
            <a:r>
              <a:rPr lang="en-US" dirty="0"/>
              <a:t>Redundant copies of Data on separate tapes</a:t>
            </a:r>
          </a:p>
          <a:p>
            <a:pPr lvl="1"/>
            <a:r>
              <a:rPr lang="en-US" dirty="0"/>
              <a:t>Allocations located at: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</a:rPr>
              <a:t>/pl/archive/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50A88-93E8-42E1-9A06-07ADC41C9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58CDC-A705-4A4C-9277-A497B6E0F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39025-DB3A-4698-BAF7-4F2D709C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08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24947-7576-46F1-82D5-B8B518218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Petalibrary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DB481-B78B-470B-B5D8-8E16CE40A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ABA9D-9C6F-455B-B581-8C3C9D33C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9233A-B459-4376-BAFA-2BFFF579D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67EB36-7D61-436F-AB0D-ACE909F84676}"/>
              </a:ext>
            </a:extLst>
          </p:cNvPr>
          <p:cNvSpPr/>
          <p:nvPr/>
        </p:nvSpPr>
        <p:spPr>
          <a:xfrm>
            <a:off x="5791764" y="3360809"/>
            <a:ext cx="5313750" cy="22148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48F377-74AC-44BA-9EB0-571BEB578682}"/>
              </a:ext>
            </a:extLst>
          </p:cNvPr>
          <p:cNvSpPr/>
          <p:nvPr/>
        </p:nvSpPr>
        <p:spPr>
          <a:xfrm>
            <a:off x="7844919" y="416162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441EAA-79DC-4647-83DB-7229EE81477A}"/>
              </a:ext>
            </a:extLst>
          </p:cNvPr>
          <p:cNvSpPr/>
          <p:nvPr/>
        </p:nvSpPr>
        <p:spPr>
          <a:xfrm>
            <a:off x="7943843" y="42802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42B91A-7439-4B80-ABAF-41197CAD2AA2}"/>
              </a:ext>
            </a:extLst>
          </p:cNvPr>
          <p:cNvSpPr/>
          <p:nvPr/>
        </p:nvSpPr>
        <p:spPr>
          <a:xfrm>
            <a:off x="8095672" y="4398894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19D466-BD7B-4CA1-BB0C-3997ACEBC962}"/>
              </a:ext>
            </a:extLst>
          </p:cNvPr>
          <p:cNvSpPr/>
          <p:nvPr/>
        </p:nvSpPr>
        <p:spPr>
          <a:xfrm>
            <a:off x="8194859" y="451752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A06E6F-B9A4-4479-BA96-5BF340D9AC7B}"/>
              </a:ext>
            </a:extLst>
          </p:cNvPr>
          <p:cNvSpPr/>
          <p:nvPr/>
        </p:nvSpPr>
        <p:spPr>
          <a:xfrm>
            <a:off x="8320104" y="463229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B03C88-3FB8-40EF-B6AD-5BE9FCA9C45F}"/>
              </a:ext>
            </a:extLst>
          </p:cNvPr>
          <p:cNvSpPr/>
          <p:nvPr/>
        </p:nvSpPr>
        <p:spPr>
          <a:xfrm>
            <a:off x="8417606" y="473773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64DE1E-876E-4308-A38B-53805B1B4982}"/>
              </a:ext>
            </a:extLst>
          </p:cNvPr>
          <p:cNvSpPr/>
          <p:nvPr/>
        </p:nvSpPr>
        <p:spPr>
          <a:xfrm>
            <a:off x="7853255" y="383208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3279C4F-1DC2-429D-80D1-32920ACE92D3}"/>
              </a:ext>
            </a:extLst>
          </p:cNvPr>
          <p:cNvSpPr/>
          <p:nvPr/>
        </p:nvSpPr>
        <p:spPr>
          <a:xfrm>
            <a:off x="7952179" y="395072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841EB4-484C-434A-B6D3-A5583983EEBF}"/>
              </a:ext>
            </a:extLst>
          </p:cNvPr>
          <p:cNvSpPr/>
          <p:nvPr/>
        </p:nvSpPr>
        <p:spPr>
          <a:xfrm>
            <a:off x="8104008" y="4069354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DAD7F4F-EC19-4ECE-A3BF-C03375671DE9}"/>
              </a:ext>
            </a:extLst>
          </p:cNvPr>
          <p:cNvSpPr/>
          <p:nvPr/>
        </p:nvSpPr>
        <p:spPr>
          <a:xfrm>
            <a:off x="8203195" y="418798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F7C7B4-0AAA-4353-A714-442A5B93EACA}"/>
              </a:ext>
            </a:extLst>
          </p:cNvPr>
          <p:cNvSpPr/>
          <p:nvPr/>
        </p:nvSpPr>
        <p:spPr>
          <a:xfrm>
            <a:off x="8328440" y="430275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864F61-FDA4-4AFF-85FF-45068B45740B}"/>
              </a:ext>
            </a:extLst>
          </p:cNvPr>
          <p:cNvSpPr/>
          <p:nvPr/>
        </p:nvSpPr>
        <p:spPr>
          <a:xfrm>
            <a:off x="8425942" y="440819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60CD319-C997-48F9-8093-6BF7D1C69EB1}"/>
              </a:ext>
            </a:extLst>
          </p:cNvPr>
          <p:cNvSpPr/>
          <p:nvPr/>
        </p:nvSpPr>
        <p:spPr>
          <a:xfrm>
            <a:off x="7882865" y="3490456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71CBA1-8C7B-4595-9598-BF6CA02F9EA5}"/>
              </a:ext>
            </a:extLst>
          </p:cNvPr>
          <p:cNvSpPr/>
          <p:nvPr/>
        </p:nvSpPr>
        <p:spPr>
          <a:xfrm>
            <a:off x="7981789" y="360908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98C014-7C58-4A8D-B1FF-144FB757ADD1}"/>
              </a:ext>
            </a:extLst>
          </p:cNvPr>
          <p:cNvSpPr/>
          <p:nvPr/>
        </p:nvSpPr>
        <p:spPr>
          <a:xfrm>
            <a:off x="8133618" y="372772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8F5228-F6D2-4053-8FF4-27CB3327DA2A}"/>
              </a:ext>
            </a:extLst>
          </p:cNvPr>
          <p:cNvSpPr/>
          <p:nvPr/>
        </p:nvSpPr>
        <p:spPr>
          <a:xfrm>
            <a:off x="8232805" y="384635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F03EF31-AB30-4936-832D-64AA564FC956}"/>
              </a:ext>
            </a:extLst>
          </p:cNvPr>
          <p:cNvSpPr/>
          <p:nvPr/>
        </p:nvSpPr>
        <p:spPr>
          <a:xfrm>
            <a:off x="8358050" y="396112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782CC37-1ED1-48CC-9759-C479E53F7937}"/>
              </a:ext>
            </a:extLst>
          </p:cNvPr>
          <p:cNvSpPr/>
          <p:nvPr/>
        </p:nvSpPr>
        <p:spPr>
          <a:xfrm>
            <a:off x="8455552" y="406656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0A9488-9D28-4E3C-8299-F6CECF55AFB4}"/>
              </a:ext>
            </a:extLst>
          </p:cNvPr>
          <p:cNvSpPr/>
          <p:nvPr/>
        </p:nvSpPr>
        <p:spPr>
          <a:xfrm>
            <a:off x="7029700" y="415619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A2AFA9F-D705-4185-9B68-65EF7DBDC462}"/>
              </a:ext>
            </a:extLst>
          </p:cNvPr>
          <p:cNvSpPr/>
          <p:nvPr/>
        </p:nvSpPr>
        <p:spPr>
          <a:xfrm>
            <a:off x="7128624" y="427482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883FD3C-6DD2-48B5-8B60-4A79488311C2}"/>
              </a:ext>
            </a:extLst>
          </p:cNvPr>
          <p:cNvSpPr/>
          <p:nvPr/>
        </p:nvSpPr>
        <p:spPr>
          <a:xfrm>
            <a:off x="7280453" y="439345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3DE9E42-E526-4057-8CB7-62B5280B0390}"/>
              </a:ext>
            </a:extLst>
          </p:cNvPr>
          <p:cNvSpPr/>
          <p:nvPr/>
        </p:nvSpPr>
        <p:spPr>
          <a:xfrm>
            <a:off x="7379640" y="451209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25FF28-1088-487D-B34B-DEE4FE933692}"/>
              </a:ext>
            </a:extLst>
          </p:cNvPr>
          <p:cNvSpPr/>
          <p:nvPr/>
        </p:nvSpPr>
        <p:spPr>
          <a:xfrm>
            <a:off x="7504885" y="46268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A1EFE10-14DC-4FDE-8E68-05E29616D40C}"/>
              </a:ext>
            </a:extLst>
          </p:cNvPr>
          <p:cNvSpPr/>
          <p:nvPr/>
        </p:nvSpPr>
        <p:spPr>
          <a:xfrm>
            <a:off x="7602387" y="473230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91AE25F-BB81-41B4-AE93-37BFD3310E22}"/>
              </a:ext>
            </a:extLst>
          </p:cNvPr>
          <p:cNvSpPr/>
          <p:nvPr/>
        </p:nvSpPr>
        <p:spPr>
          <a:xfrm>
            <a:off x="579569" y="302473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35DBA44-8691-4AA1-AA70-ADDE91D152ED}"/>
              </a:ext>
            </a:extLst>
          </p:cNvPr>
          <p:cNvSpPr/>
          <p:nvPr/>
        </p:nvSpPr>
        <p:spPr>
          <a:xfrm>
            <a:off x="975317" y="335427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79388F3-0335-4240-91AC-27BF03BD4CF3}"/>
              </a:ext>
            </a:extLst>
          </p:cNvPr>
          <p:cNvSpPr/>
          <p:nvPr/>
        </p:nvSpPr>
        <p:spPr>
          <a:xfrm>
            <a:off x="1371065" y="368381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562DFA8-DF8E-4A1F-83C5-E5DA4C5C280D}"/>
              </a:ext>
            </a:extLst>
          </p:cNvPr>
          <p:cNvSpPr/>
          <p:nvPr/>
        </p:nvSpPr>
        <p:spPr>
          <a:xfrm>
            <a:off x="1766813" y="3998608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7FC70B0-5C50-41B6-998D-D29CEC47B86E}"/>
              </a:ext>
            </a:extLst>
          </p:cNvPr>
          <p:cNvCxnSpPr>
            <a:cxnSpLocks/>
          </p:cNvCxnSpPr>
          <p:nvPr/>
        </p:nvCxnSpPr>
        <p:spPr>
          <a:xfrm flipV="1">
            <a:off x="2941922" y="3240311"/>
            <a:ext cx="562891" cy="6586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C3EF134-2300-4075-A17B-18E0B52CA0A8}"/>
              </a:ext>
            </a:extLst>
          </p:cNvPr>
          <p:cNvSpPr/>
          <p:nvPr/>
        </p:nvSpPr>
        <p:spPr>
          <a:xfrm>
            <a:off x="2338595" y="1542011"/>
            <a:ext cx="3198324" cy="125216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576FAC1-3DD6-4738-A883-B2E386397952}"/>
              </a:ext>
            </a:extLst>
          </p:cNvPr>
          <p:cNvCxnSpPr>
            <a:cxnSpLocks/>
          </p:cNvCxnSpPr>
          <p:nvPr/>
        </p:nvCxnSpPr>
        <p:spPr>
          <a:xfrm>
            <a:off x="2846248" y="5274290"/>
            <a:ext cx="280211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85B45C5-9134-4C26-9274-2F71FBBBD2D7}"/>
              </a:ext>
            </a:extLst>
          </p:cNvPr>
          <p:cNvSpPr txBox="1"/>
          <p:nvPr/>
        </p:nvSpPr>
        <p:spPr>
          <a:xfrm>
            <a:off x="838200" y="5673577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Login Nodes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C3D097D-060A-43B8-B057-F5DD0394F376}"/>
              </a:ext>
            </a:extLst>
          </p:cNvPr>
          <p:cNvSpPr txBox="1"/>
          <p:nvPr/>
        </p:nvSpPr>
        <p:spPr>
          <a:xfrm>
            <a:off x="7156953" y="5674947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RMACC Summit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432596-1DBF-4C85-99A3-5B0CED7AF0BF}"/>
              </a:ext>
            </a:extLst>
          </p:cNvPr>
          <p:cNvSpPr txBox="1"/>
          <p:nvPr/>
        </p:nvSpPr>
        <p:spPr>
          <a:xfrm>
            <a:off x="3355069" y="282592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Blanca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E91E0CD-793D-492F-B456-5E051A4B86B6}"/>
              </a:ext>
            </a:extLst>
          </p:cNvPr>
          <p:cNvSpPr/>
          <p:nvPr/>
        </p:nvSpPr>
        <p:spPr>
          <a:xfrm>
            <a:off x="2682337" y="1671529"/>
            <a:ext cx="643869" cy="24041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49CDC87-FC8F-4C92-A395-4BBE323CF030}"/>
              </a:ext>
            </a:extLst>
          </p:cNvPr>
          <p:cNvSpPr/>
          <p:nvPr/>
        </p:nvSpPr>
        <p:spPr>
          <a:xfrm>
            <a:off x="2846248" y="1771457"/>
            <a:ext cx="643869" cy="2404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B4B20B3-3BBA-4020-B4CE-21F8224A2091}"/>
              </a:ext>
            </a:extLst>
          </p:cNvPr>
          <p:cNvSpPr/>
          <p:nvPr/>
        </p:nvSpPr>
        <p:spPr>
          <a:xfrm>
            <a:off x="3004272" y="1908966"/>
            <a:ext cx="643869" cy="240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25E60CC-C201-435A-BBBE-08FDB75FD819}"/>
              </a:ext>
            </a:extLst>
          </p:cNvPr>
          <p:cNvSpPr/>
          <p:nvPr/>
        </p:nvSpPr>
        <p:spPr>
          <a:xfrm>
            <a:off x="3162296" y="2020295"/>
            <a:ext cx="643869" cy="240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F6DCF59-E4AD-473F-A339-F9159B4AE6BA}"/>
              </a:ext>
            </a:extLst>
          </p:cNvPr>
          <p:cNvSpPr/>
          <p:nvPr/>
        </p:nvSpPr>
        <p:spPr>
          <a:xfrm>
            <a:off x="3326206" y="2138044"/>
            <a:ext cx="643869" cy="24041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24E86C1-2423-4882-B72A-BAFA0282EE35}"/>
              </a:ext>
            </a:extLst>
          </p:cNvPr>
          <p:cNvSpPr/>
          <p:nvPr/>
        </p:nvSpPr>
        <p:spPr>
          <a:xfrm>
            <a:off x="6048447" y="4137589"/>
            <a:ext cx="643869" cy="2802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AF352D3-A770-48ED-9B40-AF4D91FC03F4}"/>
              </a:ext>
            </a:extLst>
          </p:cNvPr>
          <p:cNvSpPr/>
          <p:nvPr/>
        </p:nvSpPr>
        <p:spPr>
          <a:xfrm>
            <a:off x="6040262" y="4485620"/>
            <a:ext cx="643869" cy="2802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F8F27BB-10BA-48E3-BB2C-4895938B4BCE}"/>
              </a:ext>
            </a:extLst>
          </p:cNvPr>
          <p:cNvSpPr/>
          <p:nvPr/>
        </p:nvSpPr>
        <p:spPr>
          <a:xfrm>
            <a:off x="7038036" y="382665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B650142-BBE8-47FF-B43B-7FCD6AA46702}"/>
              </a:ext>
            </a:extLst>
          </p:cNvPr>
          <p:cNvSpPr/>
          <p:nvPr/>
        </p:nvSpPr>
        <p:spPr>
          <a:xfrm>
            <a:off x="7136960" y="394528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956CF4D-E9A0-4458-8A36-F46B4B193578}"/>
              </a:ext>
            </a:extLst>
          </p:cNvPr>
          <p:cNvSpPr/>
          <p:nvPr/>
        </p:nvSpPr>
        <p:spPr>
          <a:xfrm>
            <a:off x="7288789" y="406391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16A51DB-AD44-4BCD-8023-1F03AB45596B}"/>
              </a:ext>
            </a:extLst>
          </p:cNvPr>
          <p:cNvSpPr/>
          <p:nvPr/>
        </p:nvSpPr>
        <p:spPr>
          <a:xfrm>
            <a:off x="7387976" y="418255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E9550B9-CF18-40A2-A2A3-A5D6365F4B8D}"/>
              </a:ext>
            </a:extLst>
          </p:cNvPr>
          <p:cNvSpPr/>
          <p:nvPr/>
        </p:nvSpPr>
        <p:spPr>
          <a:xfrm>
            <a:off x="7513221" y="429732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9E94F06-584C-43AF-BAA5-D7419E259C12}"/>
              </a:ext>
            </a:extLst>
          </p:cNvPr>
          <p:cNvSpPr/>
          <p:nvPr/>
        </p:nvSpPr>
        <p:spPr>
          <a:xfrm>
            <a:off x="7610723" y="44027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0DE3DBD-E828-4061-95A9-ED8D06D73D5C}"/>
              </a:ext>
            </a:extLst>
          </p:cNvPr>
          <p:cNvSpPr/>
          <p:nvPr/>
        </p:nvSpPr>
        <p:spPr>
          <a:xfrm>
            <a:off x="7053241" y="3485020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C6F0BEF-B399-4AB5-A9D2-32F67AD632F3}"/>
              </a:ext>
            </a:extLst>
          </p:cNvPr>
          <p:cNvSpPr/>
          <p:nvPr/>
        </p:nvSpPr>
        <p:spPr>
          <a:xfrm>
            <a:off x="7152165" y="3603653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114B32A-9626-4E46-B4AE-A059B7D0C649}"/>
              </a:ext>
            </a:extLst>
          </p:cNvPr>
          <p:cNvSpPr/>
          <p:nvPr/>
        </p:nvSpPr>
        <p:spPr>
          <a:xfrm>
            <a:off x="7303994" y="3722286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43D331B-5959-434A-8516-41ECCCA25540}"/>
              </a:ext>
            </a:extLst>
          </p:cNvPr>
          <p:cNvSpPr/>
          <p:nvPr/>
        </p:nvSpPr>
        <p:spPr>
          <a:xfrm>
            <a:off x="7403181" y="384091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5C7AF8E-951D-4FF7-816A-D5FABC5916E2}"/>
              </a:ext>
            </a:extLst>
          </p:cNvPr>
          <p:cNvSpPr/>
          <p:nvPr/>
        </p:nvSpPr>
        <p:spPr>
          <a:xfrm>
            <a:off x="7528426" y="395568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F70A6C8-A970-4D86-9368-2B062A021791}"/>
              </a:ext>
            </a:extLst>
          </p:cNvPr>
          <p:cNvSpPr/>
          <p:nvPr/>
        </p:nvSpPr>
        <p:spPr>
          <a:xfrm>
            <a:off x="7625928" y="406112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90C7162-C7E1-4E10-B3BA-EEDD088C8611}"/>
              </a:ext>
            </a:extLst>
          </p:cNvPr>
          <p:cNvSpPr txBox="1"/>
          <p:nvPr/>
        </p:nvSpPr>
        <p:spPr>
          <a:xfrm>
            <a:off x="7594944" y="5047129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Compute Nodes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454CB99-7F4E-4E2B-AD25-E66F99E68759}"/>
              </a:ext>
            </a:extLst>
          </p:cNvPr>
          <p:cNvSpPr txBox="1"/>
          <p:nvPr/>
        </p:nvSpPr>
        <p:spPr>
          <a:xfrm>
            <a:off x="5798930" y="4796753"/>
            <a:ext cx="1409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Compile Nodes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8342E66-EB72-46BE-A8C7-BDFEFCBB4B68}"/>
              </a:ext>
            </a:extLst>
          </p:cNvPr>
          <p:cNvSpPr txBox="1"/>
          <p:nvPr/>
        </p:nvSpPr>
        <p:spPr>
          <a:xfrm>
            <a:off x="2364684" y="2422238"/>
            <a:ext cx="1975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Heterogeneous Nodes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FE7E249-0EF3-404D-B43E-08496F95F9E2}"/>
              </a:ext>
            </a:extLst>
          </p:cNvPr>
          <p:cNvCxnSpPr>
            <a:cxnSpLocks/>
          </p:cNvCxnSpPr>
          <p:nvPr/>
        </p:nvCxnSpPr>
        <p:spPr>
          <a:xfrm>
            <a:off x="6726373" y="4485619"/>
            <a:ext cx="32686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56A124C4-9C92-4E69-A710-01B2D72CBE24}"/>
              </a:ext>
            </a:extLst>
          </p:cNvPr>
          <p:cNvSpPr/>
          <p:nvPr/>
        </p:nvSpPr>
        <p:spPr>
          <a:xfrm>
            <a:off x="3577315" y="3432511"/>
            <a:ext cx="1229914" cy="12521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4F1B8D7-97AF-4020-A6BC-1F11794FD272}"/>
              </a:ext>
            </a:extLst>
          </p:cNvPr>
          <p:cNvSpPr txBox="1"/>
          <p:nvPr/>
        </p:nvSpPr>
        <p:spPr>
          <a:xfrm>
            <a:off x="3404975" y="470546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Core Storage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B5589E6-CE65-43DB-A02F-AC4161F632E9}"/>
              </a:ext>
            </a:extLst>
          </p:cNvPr>
          <p:cNvCxnSpPr>
            <a:cxnSpLocks/>
          </p:cNvCxnSpPr>
          <p:nvPr/>
        </p:nvCxnSpPr>
        <p:spPr>
          <a:xfrm flipV="1">
            <a:off x="2933531" y="4483316"/>
            <a:ext cx="421538" cy="1392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CB4DE0E5-445E-4940-A8C0-9CB67C27CE67}"/>
              </a:ext>
            </a:extLst>
          </p:cNvPr>
          <p:cNvCxnSpPr>
            <a:cxnSpLocks/>
          </p:cNvCxnSpPr>
          <p:nvPr/>
        </p:nvCxnSpPr>
        <p:spPr>
          <a:xfrm flipV="1">
            <a:off x="4493859" y="2958942"/>
            <a:ext cx="0" cy="417420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07B03F43-8746-4332-9B52-7E92A1A0B4BD}"/>
              </a:ext>
            </a:extLst>
          </p:cNvPr>
          <p:cNvCxnSpPr>
            <a:cxnSpLocks/>
          </p:cNvCxnSpPr>
          <p:nvPr/>
        </p:nvCxnSpPr>
        <p:spPr>
          <a:xfrm>
            <a:off x="4929741" y="4493304"/>
            <a:ext cx="764521" cy="19384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0CA7E48B-3FBF-4449-BE4C-83F74E27ACE7}"/>
              </a:ext>
            </a:extLst>
          </p:cNvPr>
          <p:cNvSpPr/>
          <p:nvPr/>
        </p:nvSpPr>
        <p:spPr>
          <a:xfrm>
            <a:off x="9463908" y="3719226"/>
            <a:ext cx="1536148" cy="14344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AFB3014-E63A-4C04-A3B7-2ACBAC569BCB}"/>
              </a:ext>
            </a:extLst>
          </p:cNvPr>
          <p:cNvSpPr txBox="1"/>
          <p:nvPr/>
        </p:nvSpPr>
        <p:spPr>
          <a:xfrm>
            <a:off x="9500464" y="3779541"/>
            <a:ext cx="1438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/scratch/summit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7ECBCE3-61C9-4E8E-AE09-F4D05074C545}"/>
              </a:ext>
            </a:extLst>
          </p:cNvPr>
          <p:cNvCxnSpPr>
            <a:cxnSpLocks/>
          </p:cNvCxnSpPr>
          <p:nvPr/>
        </p:nvCxnSpPr>
        <p:spPr>
          <a:xfrm flipV="1">
            <a:off x="9143659" y="4465900"/>
            <a:ext cx="280912" cy="1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160A195-1A17-43AC-A382-64281F67F841}"/>
              </a:ext>
            </a:extLst>
          </p:cNvPr>
          <p:cNvCxnSpPr>
            <a:cxnSpLocks/>
          </p:cNvCxnSpPr>
          <p:nvPr/>
        </p:nvCxnSpPr>
        <p:spPr>
          <a:xfrm flipV="1">
            <a:off x="10153240" y="5233900"/>
            <a:ext cx="0" cy="19776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62066D01-AC36-4621-9C56-D44355BEE6E8}"/>
              </a:ext>
            </a:extLst>
          </p:cNvPr>
          <p:cNvCxnSpPr>
            <a:cxnSpLocks/>
          </p:cNvCxnSpPr>
          <p:nvPr/>
        </p:nvCxnSpPr>
        <p:spPr>
          <a:xfrm flipV="1">
            <a:off x="6345865" y="5102136"/>
            <a:ext cx="0" cy="32952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7EFCE6D7-90B6-43FE-8C0D-24B77A9BC3A9}"/>
              </a:ext>
            </a:extLst>
          </p:cNvPr>
          <p:cNvCxnSpPr/>
          <p:nvPr/>
        </p:nvCxnSpPr>
        <p:spPr>
          <a:xfrm>
            <a:off x="6345865" y="5431662"/>
            <a:ext cx="380737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65E956EE-A4BA-427F-8484-1232EE4E6D4A}"/>
              </a:ext>
            </a:extLst>
          </p:cNvPr>
          <p:cNvSpPr txBox="1"/>
          <p:nvPr/>
        </p:nvSpPr>
        <p:spPr>
          <a:xfrm>
            <a:off x="9500464" y="4012498"/>
            <a:ext cx="1229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/scratch/local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8AFD52E-B2E7-4034-A9A5-421B6C683F5D}"/>
              </a:ext>
            </a:extLst>
          </p:cNvPr>
          <p:cNvSpPr txBox="1"/>
          <p:nvPr/>
        </p:nvSpPr>
        <p:spPr>
          <a:xfrm>
            <a:off x="7324061" y="2813566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Petalibrary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28CE70DE-9DE7-4B0E-9B63-2E1FA8A3F7A2}"/>
              </a:ext>
            </a:extLst>
          </p:cNvPr>
          <p:cNvSpPr/>
          <p:nvPr/>
        </p:nvSpPr>
        <p:spPr>
          <a:xfrm>
            <a:off x="6021867" y="1542011"/>
            <a:ext cx="4508481" cy="12526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E0931F1F-CFB3-4C9F-A7FA-5EA146367A15}"/>
              </a:ext>
            </a:extLst>
          </p:cNvPr>
          <p:cNvSpPr/>
          <p:nvPr/>
        </p:nvSpPr>
        <p:spPr>
          <a:xfrm>
            <a:off x="6653192" y="1666226"/>
            <a:ext cx="1288224" cy="7171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52BB05A5-19BF-4A3A-B6D1-626E0CD0ADD1}"/>
              </a:ext>
            </a:extLst>
          </p:cNvPr>
          <p:cNvSpPr/>
          <p:nvPr/>
        </p:nvSpPr>
        <p:spPr>
          <a:xfrm>
            <a:off x="8315572" y="1666226"/>
            <a:ext cx="1288224" cy="7171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039FFAB9-74EA-47C9-84C5-24BE533542EB}"/>
              </a:ext>
            </a:extLst>
          </p:cNvPr>
          <p:cNvCxnSpPr>
            <a:cxnSpLocks/>
          </p:cNvCxnSpPr>
          <p:nvPr/>
        </p:nvCxnSpPr>
        <p:spPr>
          <a:xfrm flipV="1">
            <a:off x="4950952" y="2902079"/>
            <a:ext cx="1040319" cy="635577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1CEFA2A6-257F-408E-AA39-BAFABF060819}"/>
              </a:ext>
            </a:extLst>
          </p:cNvPr>
          <p:cNvSpPr txBox="1"/>
          <p:nvPr/>
        </p:nvSpPr>
        <p:spPr>
          <a:xfrm>
            <a:off x="6967203" y="2406231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Active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5AC0025-C7E1-46AE-8E21-1B5EB013E6D4}"/>
              </a:ext>
            </a:extLst>
          </p:cNvPr>
          <p:cNvSpPr txBox="1"/>
          <p:nvPr/>
        </p:nvSpPr>
        <p:spPr>
          <a:xfrm>
            <a:off x="8568390" y="2419340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Archive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E638DE2-DE2D-4290-A276-7DC66F3D9460}"/>
              </a:ext>
            </a:extLst>
          </p:cNvPr>
          <p:cNvSpPr txBox="1"/>
          <p:nvPr/>
        </p:nvSpPr>
        <p:spPr>
          <a:xfrm>
            <a:off x="6834657" y="1725131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/pl/active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03A3C41A-4396-45B7-A8B0-88DE633475B4}"/>
              </a:ext>
            </a:extLst>
          </p:cNvPr>
          <p:cNvSpPr txBox="1"/>
          <p:nvPr/>
        </p:nvSpPr>
        <p:spPr>
          <a:xfrm>
            <a:off x="8459385" y="1708036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/pl/archive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7391944-0650-4572-B529-19F40EECC495}"/>
              </a:ext>
            </a:extLst>
          </p:cNvPr>
          <p:cNvSpPr txBox="1"/>
          <p:nvPr/>
        </p:nvSpPr>
        <p:spPr>
          <a:xfrm>
            <a:off x="3655564" y="3491617"/>
            <a:ext cx="105990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/home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/projects</a:t>
            </a: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curc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accent1">
                    <a:lumMod val="50000"/>
                  </a:schemeClr>
                </a:solidFill>
              </a:rPr>
              <a:t>rc_scratch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285867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2C66-F977-4E91-97E9-F2BFDE3A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Useful storage command: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1BF3-D86B-4334-891E-6FC9D30F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>
                <a:latin typeface="Helvetica" panose="020B0604020202020204" pitchFamily="34" charset="0"/>
                <a:cs typeface="Helvetica" panose="020B0604020202020204" pitchFamily="34" charset="0"/>
              </a:rPr>
              <a:t>curc</a:t>
            </a:r>
            <a:r>
              <a:rPr lang="en-US" i="1" dirty="0">
                <a:latin typeface="Helvetica" panose="020B0604020202020204" pitchFamily="34" charset="0"/>
                <a:cs typeface="Helvetica" panose="020B0604020202020204" pitchFamily="34" charset="0"/>
              </a:rPr>
              <a:t>-quota</a:t>
            </a:r>
            <a:r>
              <a:rPr lang="en-US" dirty="0"/>
              <a:t> – Research computing tool to monitor disk usage.</a:t>
            </a:r>
          </a:p>
          <a:p>
            <a:pPr lvl="1"/>
            <a:r>
              <a:rPr lang="en-US" dirty="0"/>
              <a:t>Provides detailed summary of your core storage</a:t>
            </a:r>
          </a:p>
          <a:p>
            <a:pPr lvl="1"/>
            <a:r>
              <a:rPr lang="en-US" dirty="0"/>
              <a:t>Provides detailed summary of scratch space on compile and compute nodes </a:t>
            </a:r>
          </a:p>
          <a:p>
            <a:pPr lvl="1"/>
            <a:r>
              <a:rPr lang="en-US" dirty="0"/>
              <a:t>Also lists current capacity of all </a:t>
            </a:r>
            <a:r>
              <a:rPr lang="en-US" dirty="0" err="1"/>
              <a:t>Petalibrary</a:t>
            </a:r>
            <a:r>
              <a:rPr lang="en-US" dirty="0"/>
              <a:t> allocations you have access to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0E203-E144-43E9-B127-9CCAFA8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8B3B-8694-4DDA-A016-20F2628B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6298-8005-4801-9B3F-8BCA4D9E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BA291-BD19-4643-B1D3-F1354B71D7EF}"/>
              </a:ext>
            </a:extLst>
          </p:cNvPr>
          <p:cNvSpPr txBox="1"/>
          <p:nvPr/>
        </p:nvSpPr>
        <p:spPr>
          <a:xfrm>
            <a:off x="1116281" y="3426031"/>
            <a:ext cx="6638306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userXXXX</a:t>
            </a:r>
            <a:r>
              <a:rPr lang="en-US" sz="200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@login12 ~]$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curc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ascadia Mono" panose="020B0609020000020004" pitchFamily="49" charset="0"/>
              </a:rPr>
              <a:t>-quota</a:t>
            </a:r>
          </a:p>
        </p:txBody>
      </p:sp>
    </p:spTree>
    <p:extLst>
      <p:ext uri="{BB962C8B-B14F-4D97-AF65-F5344CB8AC3E}">
        <p14:creationId xmlns:p14="http://schemas.microsoft.com/office/powerpoint/2010/main" val="2440063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4F94B-7697-4EF8-9AB1-8C12E132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03FE-E471-44DA-BC33-ABE08825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835"/>
            <a:ext cx="10515600" cy="44307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Data transfers are usually handled by one of 2 methods:</a:t>
            </a:r>
          </a:p>
          <a:p>
            <a:r>
              <a:rPr lang="en-US" dirty="0"/>
              <a:t>Globus</a:t>
            </a:r>
            <a:endParaRPr lang="en-US" dirty="0">
              <a:cs typeface="Helvetica"/>
            </a:endParaRPr>
          </a:p>
          <a:p>
            <a:pPr lvl="1"/>
            <a:r>
              <a:rPr lang="en-US" dirty="0"/>
              <a:t>By far the most stable and recommended way for data transfers</a:t>
            </a:r>
          </a:p>
          <a:p>
            <a:pPr lvl="1"/>
            <a:r>
              <a:rPr lang="en-US" dirty="0"/>
              <a:t>Fast transfers</a:t>
            </a:r>
          </a:p>
          <a:p>
            <a:pPr lvl="1"/>
            <a:r>
              <a:rPr lang="en-US" dirty="0"/>
              <a:t>Transfers continue if a user disconnects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Web GUI option or Globus Connect Personal</a:t>
            </a:r>
            <a:endParaRPr lang="en-US" dirty="0">
              <a:cs typeface="Helvetica"/>
            </a:endParaRPr>
          </a:p>
          <a:p>
            <a:r>
              <a:rPr lang="en-US" dirty="0">
                <a:latin typeface="Helvetica"/>
                <a:cs typeface="Helvetica"/>
              </a:rPr>
              <a:t>SCP/SFTP</a:t>
            </a:r>
          </a:p>
          <a:p>
            <a:pPr lvl="1"/>
            <a:r>
              <a:rPr lang="en-US" dirty="0"/>
              <a:t>Secure Copy and Secure File Transfer Protocol</a:t>
            </a:r>
          </a:p>
          <a:p>
            <a:pPr lvl="1"/>
            <a:r>
              <a:rPr lang="en-US" dirty="0"/>
              <a:t>Straightforward method of transferring data</a:t>
            </a:r>
          </a:p>
          <a:p>
            <a:pPr lvl="1"/>
            <a:r>
              <a:rPr lang="en-US" dirty="0"/>
              <a:t>Generally recommend only to move small files less than a Gigabyte.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F090B-B9C3-4B28-8BAB-DA437268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5ADC-5C02-465D-8DE5-648DF9DE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ADCDA-898F-4AEC-908B-15D76F0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49B39811-EC40-4EE9-9890-908A598E2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24765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16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054" y="302342"/>
            <a:ext cx="10515600" cy="1099231"/>
          </a:xfrm>
        </p:spPr>
        <p:txBody>
          <a:bodyPr>
            <a:noAutofit/>
          </a:bodyPr>
          <a:lstStyle/>
          <a:p>
            <a:r>
              <a:rPr lang="en-US" sz="4000" dirty="0">
                <a:latin typeface="Helvetica Light" panose="020B0403020202020204" pitchFamily="34" charset="0"/>
              </a:rPr>
              <a:t>Filesystems and Storage on RMACC Summit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>
            <a:normAutofit fontScale="92500"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Daniel </a:t>
            </a:r>
            <a:r>
              <a:rPr lang="en-US" dirty="0"/>
              <a:t>Trahan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sz="2400" i="1" spc="-20" dirty="0">
                <a:latin typeface="Helvetica" pitchFamily="2" charset="0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Email: </a:t>
            </a:r>
            <a:r>
              <a:rPr lang="en-US" sz="2400" i="1" spc="-20" dirty="0">
                <a:latin typeface="Helvetica" pitchFamily="2" charset="0"/>
                <a:cs typeface="Tahoma"/>
                <a:hlinkClick r:id="rId4"/>
              </a:rPr>
              <a:t>rc-help@colorado.edu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	</a:t>
            </a:r>
            <a:endParaRPr lang="en-US" sz="2400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 pitchFamily="2" charset="0"/>
                <a:cs typeface="Tahoma"/>
              </a:rPr>
              <a:t>Slides available for download at: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  <a:hlinkClick r:id="rId5"/>
              </a:rPr>
              <a:t>https://github.com/ResearchComputing/Filesystems_And_Storage_Fall_2020</a:t>
            </a:r>
            <a:endParaRPr lang="en-US" sz="2400" i="1" spc="-20" dirty="0"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A40F-0ADE-4D05-B36F-4C0354882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Data transfers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41B3A-43F1-4346-B351-9D048466A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Less common methods of transferring data…</a:t>
            </a:r>
          </a:p>
          <a:p>
            <a:r>
              <a:rPr lang="en-US" dirty="0" err="1"/>
              <a:t>sshfs</a:t>
            </a:r>
            <a:endParaRPr lang="en-US" dirty="0"/>
          </a:p>
          <a:p>
            <a:pPr lvl="1"/>
            <a:r>
              <a:rPr lang="en-US" dirty="0">
                <a:latin typeface="Helvetica"/>
                <a:cs typeface="Helvetica"/>
              </a:rPr>
              <a:t>Mounting the RC filesystem to your drive remotely!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Single sign in for multiple data transfers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Great when needing to repeatedly access files on RC Resources</a:t>
            </a:r>
          </a:p>
          <a:p>
            <a:r>
              <a:rPr lang="en-US" dirty="0" err="1">
                <a:latin typeface="Helvetica"/>
                <a:cs typeface="Helvetica"/>
              </a:rPr>
              <a:t>rsync</a:t>
            </a:r>
            <a:r>
              <a:rPr lang="en-US" dirty="0">
                <a:latin typeface="Helvetica"/>
                <a:cs typeface="Helvetica"/>
              </a:rPr>
              <a:t>/</a:t>
            </a:r>
            <a:r>
              <a:rPr lang="en-US" dirty="0" err="1">
                <a:latin typeface="Helvetica"/>
                <a:cs typeface="Helvetica"/>
              </a:rPr>
              <a:t>rclone</a:t>
            </a:r>
            <a:endParaRPr lang="en-US" dirty="0"/>
          </a:p>
          <a:p>
            <a:pPr lvl="1"/>
            <a:r>
              <a:rPr lang="en-US" dirty="0"/>
              <a:t>Another utility to transfer files 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Particularly useful in repeated file transfers and synchronization of file sets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Snapshot like backups</a:t>
            </a:r>
          </a:p>
          <a:p>
            <a:pPr lvl="1"/>
            <a:r>
              <a:rPr lang="en-US" dirty="0">
                <a:latin typeface="Helvetica"/>
                <a:cs typeface="Helvetica"/>
                <a:hlinkClick r:id="rId2"/>
              </a:rPr>
              <a:t>https://github.com/ResearchComputing/Documentation/blob/dev/docs/compute/rclone.md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201B2-39B6-47A7-9836-A5C0EF099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03989-8937-4B30-8DA1-336D1479C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30F63-62AD-4B72-A118-5C23FC24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75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F51F2-01B2-4560-A44C-2B2A1C138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additional notes…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8EAB2-7108-45E2-80EF-26F2AD468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not run your job against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/home </a:t>
            </a:r>
            <a:r>
              <a:rPr lang="en-US" dirty="0"/>
              <a:t>or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/projects 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Slows down your jobs.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Slows down everyone else’s jobs.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We monitor for this and will kindly ask you to stop.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Use Scratch instead for your data!</a:t>
            </a: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Always recover your data from scratch after your job completes!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No backup and we can’t get your data back!</a:t>
            </a: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Always have a safe backed up location for your data!</a:t>
            </a:r>
          </a:p>
          <a:p>
            <a:pPr lvl="1"/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8944F-B98A-4502-8792-822090658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0B1F3-E9B1-4A1A-9DC8-71BB0F83A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1DA1-B65F-455D-94CE-CCD7CBD43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759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296F-8A13-415A-B6CE-4169EDCE8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98E95-20F8-4E1F-8226-22C5F4622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424FE-F967-478B-A3C7-0D02A7A51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4F2B9-CBE9-442B-85DA-40FC7E034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7F91B-77B3-474B-97C5-B502BDBA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597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 dirty="0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830"/>
            <a:ext cx="10965110" cy="4731393"/>
          </a:xfrm>
        </p:spPr>
        <p:txBody>
          <a:bodyPr>
            <a:normAutofit/>
          </a:bodyPr>
          <a:lstStyle/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Please fill out the survey: 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sz="600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20" dirty="0">
                <a:cs typeface="Tahoma"/>
              </a:rPr>
              <a:t>Contact information: 	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endParaRPr lang="en-US" sz="2800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z="2800" spc="-50" dirty="0">
                <a:cs typeface="Tahoma"/>
              </a:rPr>
              <a:t>Slides:</a:t>
            </a:r>
            <a:r>
              <a:rPr lang="en-US" sz="2800" spc="-50" dirty="0">
                <a:solidFill>
                  <a:srgbClr val="999999"/>
                </a:solidFill>
                <a:cs typeface="Tahoma"/>
              </a:rPr>
              <a:t> </a:t>
            </a:r>
            <a:r>
              <a:rPr lang="en-US" sz="2800" i="1" spc="-20" dirty="0">
                <a:latin typeface="Helvetica" pitchFamily="2" charset="0"/>
                <a:cs typeface="Tahoma"/>
                <a:hlinkClick r:id="rId4"/>
              </a:rPr>
              <a:t>https://github.com/ResearchComputing/Filesystems_And_Storage_Fall_2020</a:t>
            </a:r>
            <a:endParaRPr lang="en-US" sz="2800" i="1" spc="-20" dirty="0">
              <a:latin typeface="Helvetica" pitchFamily="2" charset="0"/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endParaRPr lang="en-US" sz="2800" spc="-50" dirty="0">
              <a:solidFill>
                <a:srgbClr val="999999"/>
              </a:solidFill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of Summit’s storage</a:t>
            </a:r>
          </a:p>
          <a:p>
            <a:r>
              <a:rPr lang="en-US" dirty="0"/>
              <a:t>Summit architecture and filesystems</a:t>
            </a:r>
          </a:p>
          <a:p>
            <a:r>
              <a:rPr lang="en-US" dirty="0"/>
              <a:t>Petalibrary</a:t>
            </a:r>
          </a:p>
          <a:p>
            <a:r>
              <a:rPr lang="en-US" dirty="0"/>
              <a:t>Data transfers and tools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46195-DD8F-4B81-89A1-5188069A7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ED666-ECE8-410B-B75A-C5D6B6880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Clusters come in all shapes and sizes, so much of the information here may not apply to other systems. HPC is a very diverse landscape so make sure you check with the system administrators of whichever cluster you are using.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4C143-5A96-4E42-B404-F812547F4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885AF-7C80-41CF-B80E-69EC74C98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5E9F6-AE28-4F6C-A426-7B2F476F1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68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B6E6-8520-4FDE-AB1E-E845E802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RC’s directories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C99FF-20BB-4F2D-8EEC-474D21319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major user directories </a:t>
            </a:r>
          </a:p>
          <a:p>
            <a:pPr lvl="1"/>
            <a:r>
              <a:rPr lang="en-US" dirty="0"/>
              <a:t>Home – Used for reusable job scripts, setting files, and other important small files.</a:t>
            </a:r>
          </a:p>
          <a:p>
            <a:pPr lvl="1"/>
            <a:r>
              <a:rPr lang="en-US" dirty="0"/>
              <a:t>Projects – Used for application and small datasets.</a:t>
            </a:r>
          </a:p>
          <a:p>
            <a:pPr lvl="1"/>
            <a:r>
              <a:rPr lang="en-US" dirty="0"/>
              <a:t>Scratch – Work directory. Used with jobs for highspeed access to data or output.</a:t>
            </a:r>
          </a:p>
          <a:p>
            <a:r>
              <a:rPr lang="en-US" dirty="0"/>
              <a:t>Table: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7A8BA-65C4-441B-BA92-E0C3B73F9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9A359-6515-4DE0-8B5D-CD876DB1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90586-F9F9-4F74-9F05-D6FD6A8D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4E39F88-0E84-44CD-8D97-0DE9763A51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756838"/>
              </p:ext>
            </p:extLst>
          </p:nvPr>
        </p:nvGraphicFramePr>
        <p:xfrm>
          <a:off x="1169629" y="3849111"/>
          <a:ext cx="9852741" cy="15286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35">
                  <a:extLst>
                    <a:ext uri="{9D8B030D-6E8A-4147-A177-3AD203B41FA5}">
                      <a16:colId xmlns:a16="http://schemas.microsoft.com/office/drawing/2014/main" val="2166520610"/>
                    </a:ext>
                  </a:extLst>
                </a:gridCol>
                <a:gridCol w="3078281">
                  <a:extLst>
                    <a:ext uri="{9D8B030D-6E8A-4147-A177-3AD203B41FA5}">
                      <a16:colId xmlns:a16="http://schemas.microsoft.com/office/drawing/2014/main" val="1846679021"/>
                    </a:ext>
                  </a:extLst>
                </a:gridCol>
                <a:gridCol w="1614949">
                  <a:extLst>
                    <a:ext uri="{9D8B030D-6E8A-4147-A177-3AD203B41FA5}">
                      <a16:colId xmlns:a16="http://schemas.microsoft.com/office/drawing/2014/main" val="3811816293"/>
                    </a:ext>
                  </a:extLst>
                </a:gridCol>
                <a:gridCol w="2332809">
                  <a:extLst>
                    <a:ext uri="{9D8B030D-6E8A-4147-A177-3AD203B41FA5}">
                      <a16:colId xmlns:a16="http://schemas.microsoft.com/office/drawing/2014/main" val="715156767"/>
                    </a:ext>
                  </a:extLst>
                </a:gridCol>
                <a:gridCol w="1455067">
                  <a:extLst>
                    <a:ext uri="{9D8B030D-6E8A-4147-A177-3AD203B41FA5}">
                      <a16:colId xmlns:a16="http://schemas.microsoft.com/office/drawing/2014/main" val="2560292515"/>
                    </a:ext>
                  </a:extLst>
                </a:gridCol>
              </a:tblGrid>
              <a:tr h="4161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Directory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Capacity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Backup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200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/home/$USER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hours for 7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20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/projects/$USER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250 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 hours for 7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028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Scratch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/scratch/summit/$USER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 TB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(none)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6825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9579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makes Summit different?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As you may know Research Computing resources diverge a bit from the average computer.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Complex severs architecture connected to two separate clusters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Various endpoints and services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Several Filesystems for various purposes.</a:t>
            </a:r>
          </a:p>
          <a:p>
            <a:r>
              <a:rPr lang="en-US" dirty="0">
                <a:latin typeface="Helvetica"/>
                <a:cs typeface="Helvetica"/>
              </a:rPr>
              <a:t>When you log into Summit all of this seems “seamless…”</a:t>
            </a:r>
          </a:p>
          <a:p>
            <a:r>
              <a:rPr lang="en-US" dirty="0">
                <a:latin typeface="Helvetica"/>
                <a:cs typeface="Helvetica"/>
              </a:rPr>
              <a:t>So what gives?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4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9AB15-2472-4A89-9E26-0664FCF2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RC’s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A1486-2F66-4352-A4C0-9D0B8EC36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779"/>
            <a:ext cx="10515600" cy="45530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user facing side of RC’s network is composed of 3 key compute structures:</a:t>
            </a:r>
          </a:p>
          <a:p>
            <a:r>
              <a:rPr lang="en-US" dirty="0"/>
              <a:t>Login Nodes</a:t>
            </a:r>
          </a:p>
          <a:p>
            <a:pPr lvl="1"/>
            <a:r>
              <a:rPr lang="en-US" dirty="0"/>
              <a:t>VMs with very little compute capability</a:t>
            </a:r>
          </a:p>
          <a:p>
            <a:pPr lvl="1"/>
            <a:r>
              <a:rPr lang="en-US" dirty="0"/>
              <a:t>Can access RMACC Summit by running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ssh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scompile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with the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slurm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/summit </a:t>
            </a:r>
            <a:r>
              <a:rPr lang="en-US" dirty="0"/>
              <a:t>module loaded.</a:t>
            </a:r>
          </a:p>
          <a:p>
            <a:pPr lvl="1"/>
            <a:r>
              <a:rPr lang="en-US" dirty="0"/>
              <a:t>Can access Blanca by loading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slurm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blanca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and submitting an interactive job.</a:t>
            </a:r>
          </a:p>
          <a:p>
            <a:r>
              <a:rPr lang="en-US" dirty="0"/>
              <a:t>Summit</a:t>
            </a:r>
          </a:p>
          <a:p>
            <a:pPr lvl="1"/>
            <a:r>
              <a:rPr lang="en-US" dirty="0"/>
              <a:t>CU Boulder high performance computing resource.</a:t>
            </a:r>
          </a:p>
          <a:p>
            <a:pPr lvl="1"/>
            <a:r>
              <a:rPr lang="en-US" dirty="0"/>
              <a:t>Composed of forward-facing 483 compute nodes and 2 compile nodes.</a:t>
            </a:r>
          </a:p>
          <a:p>
            <a:r>
              <a:rPr lang="en-US" dirty="0"/>
              <a:t>Blanca</a:t>
            </a:r>
          </a:p>
          <a:p>
            <a:pPr lvl="1"/>
            <a:r>
              <a:rPr lang="en-US" dirty="0"/>
              <a:t>Buy in condo nodes that compose a heterogeneous compute cluster.</a:t>
            </a:r>
          </a:p>
          <a:p>
            <a:pPr lvl="1"/>
            <a:r>
              <a:rPr lang="en-US" dirty="0"/>
              <a:t>Check with your group if you’d like access to this resource.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BC5FC-F3EE-4AB3-879E-58B4B4F85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705B6-59AF-474D-91AB-F689B21FA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36253-4C9C-437E-92CC-BD815795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308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BD3EB-3E40-4352-A129-99E5733A6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RC’s network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FF03F-65BD-4992-A009-D67123636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DEE57-23A1-4F24-887D-D852B931A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BD709-75EE-40C4-AC73-C49103E86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305" name="Rectangle 304">
            <a:extLst>
              <a:ext uri="{FF2B5EF4-FFF2-40B4-BE49-F238E27FC236}">
                <a16:creationId xmlns:a16="http://schemas.microsoft.com/office/drawing/2014/main" id="{254C8B4B-8A36-4A4F-8C95-EA03816CD39C}"/>
              </a:ext>
            </a:extLst>
          </p:cNvPr>
          <p:cNvSpPr/>
          <p:nvPr/>
        </p:nvSpPr>
        <p:spPr>
          <a:xfrm>
            <a:off x="5791764" y="3360809"/>
            <a:ext cx="5313750" cy="22148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9B464EBF-ECD0-41A2-9021-F853D72B8D1C}"/>
              </a:ext>
            </a:extLst>
          </p:cNvPr>
          <p:cNvSpPr/>
          <p:nvPr/>
        </p:nvSpPr>
        <p:spPr>
          <a:xfrm>
            <a:off x="7844919" y="416162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B20DA685-90A9-4F47-A587-DD1C89E5EC4A}"/>
              </a:ext>
            </a:extLst>
          </p:cNvPr>
          <p:cNvSpPr/>
          <p:nvPr/>
        </p:nvSpPr>
        <p:spPr>
          <a:xfrm>
            <a:off x="7943843" y="42802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73893141-9775-4855-A83C-0E7DB1628505}"/>
              </a:ext>
            </a:extLst>
          </p:cNvPr>
          <p:cNvSpPr/>
          <p:nvPr/>
        </p:nvSpPr>
        <p:spPr>
          <a:xfrm>
            <a:off x="8095672" y="4398894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E273E0CE-80CF-4D22-9BDD-7769E1D5F188}"/>
              </a:ext>
            </a:extLst>
          </p:cNvPr>
          <p:cNvSpPr/>
          <p:nvPr/>
        </p:nvSpPr>
        <p:spPr>
          <a:xfrm>
            <a:off x="8194859" y="451752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BA67DB79-ED74-4A36-8AEB-9EAC18BD57DB}"/>
              </a:ext>
            </a:extLst>
          </p:cNvPr>
          <p:cNvSpPr/>
          <p:nvPr/>
        </p:nvSpPr>
        <p:spPr>
          <a:xfrm>
            <a:off x="8320104" y="463229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>
            <a:extLst>
              <a:ext uri="{FF2B5EF4-FFF2-40B4-BE49-F238E27FC236}">
                <a16:creationId xmlns:a16="http://schemas.microsoft.com/office/drawing/2014/main" id="{41CD763E-9A6B-44AD-9F69-2E1845F1EDE4}"/>
              </a:ext>
            </a:extLst>
          </p:cNvPr>
          <p:cNvSpPr/>
          <p:nvPr/>
        </p:nvSpPr>
        <p:spPr>
          <a:xfrm>
            <a:off x="8417606" y="473773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41B8750A-2544-4B0D-8F95-C643E8A9C175}"/>
              </a:ext>
            </a:extLst>
          </p:cNvPr>
          <p:cNvSpPr/>
          <p:nvPr/>
        </p:nvSpPr>
        <p:spPr>
          <a:xfrm>
            <a:off x="7853255" y="383208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59056BA7-E598-417D-8012-6E7DCE640015}"/>
              </a:ext>
            </a:extLst>
          </p:cNvPr>
          <p:cNvSpPr/>
          <p:nvPr/>
        </p:nvSpPr>
        <p:spPr>
          <a:xfrm>
            <a:off x="7952179" y="395072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AA72B4B4-F5A0-4D40-97F2-5043122ADAE3}"/>
              </a:ext>
            </a:extLst>
          </p:cNvPr>
          <p:cNvSpPr/>
          <p:nvPr/>
        </p:nvSpPr>
        <p:spPr>
          <a:xfrm>
            <a:off x="8104008" y="4069354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11B6716C-D402-4BA5-8852-3F9441F4ADD7}"/>
              </a:ext>
            </a:extLst>
          </p:cNvPr>
          <p:cNvSpPr/>
          <p:nvPr/>
        </p:nvSpPr>
        <p:spPr>
          <a:xfrm>
            <a:off x="8203195" y="418798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>
            <a:extLst>
              <a:ext uri="{FF2B5EF4-FFF2-40B4-BE49-F238E27FC236}">
                <a16:creationId xmlns:a16="http://schemas.microsoft.com/office/drawing/2014/main" id="{C22C5687-7142-4B7F-AA25-C4673843C47F}"/>
              </a:ext>
            </a:extLst>
          </p:cNvPr>
          <p:cNvSpPr/>
          <p:nvPr/>
        </p:nvSpPr>
        <p:spPr>
          <a:xfrm>
            <a:off x="8328440" y="430275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15508AB0-0423-4107-A46D-4D5939FE81BF}"/>
              </a:ext>
            </a:extLst>
          </p:cNvPr>
          <p:cNvSpPr/>
          <p:nvPr/>
        </p:nvSpPr>
        <p:spPr>
          <a:xfrm>
            <a:off x="8425942" y="4408197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Rectangle 317">
            <a:extLst>
              <a:ext uri="{FF2B5EF4-FFF2-40B4-BE49-F238E27FC236}">
                <a16:creationId xmlns:a16="http://schemas.microsoft.com/office/drawing/2014/main" id="{09A18CCB-B9BB-40F5-B094-20A945A1D66C}"/>
              </a:ext>
            </a:extLst>
          </p:cNvPr>
          <p:cNvSpPr/>
          <p:nvPr/>
        </p:nvSpPr>
        <p:spPr>
          <a:xfrm>
            <a:off x="7882865" y="3490456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>
            <a:extLst>
              <a:ext uri="{FF2B5EF4-FFF2-40B4-BE49-F238E27FC236}">
                <a16:creationId xmlns:a16="http://schemas.microsoft.com/office/drawing/2014/main" id="{3A2E2268-466A-4B34-A1E9-94D0D3B6D054}"/>
              </a:ext>
            </a:extLst>
          </p:cNvPr>
          <p:cNvSpPr/>
          <p:nvPr/>
        </p:nvSpPr>
        <p:spPr>
          <a:xfrm>
            <a:off x="7981789" y="360908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E0ED00D9-FB06-4C6F-BF9A-B42890B81AC3}"/>
              </a:ext>
            </a:extLst>
          </p:cNvPr>
          <p:cNvSpPr/>
          <p:nvPr/>
        </p:nvSpPr>
        <p:spPr>
          <a:xfrm>
            <a:off x="8133618" y="372772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50DA42E6-08C4-41CD-99FF-419EC1987AD6}"/>
              </a:ext>
            </a:extLst>
          </p:cNvPr>
          <p:cNvSpPr/>
          <p:nvPr/>
        </p:nvSpPr>
        <p:spPr>
          <a:xfrm>
            <a:off x="8232805" y="384635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722B1FA3-B07E-4309-A665-CDF1BC35C392}"/>
              </a:ext>
            </a:extLst>
          </p:cNvPr>
          <p:cNvSpPr/>
          <p:nvPr/>
        </p:nvSpPr>
        <p:spPr>
          <a:xfrm>
            <a:off x="8358050" y="396112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EB9A6E56-CA9F-4B6C-A04A-32B0EEE1B8EA}"/>
              </a:ext>
            </a:extLst>
          </p:cNvPr>
          <p:cNvSpPr/>
          <p:nvPr/>
        </p:nvSpPr>
        <p:spPr>
          <a:xfrm>
            <a:off x="8455552" y="406656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F3A1017D-BAFE-4782-82E8-057851C9DD82}"/>
              </a:ext>
            </a:extLst>
          </p:cNvPr>
          <p:cNvSpPr/>
          <p:nvPr/>
        </p:nvSpPr>
        <p:spPr>
          <a:xfrm>
            <a:off x="7029700" y="415619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3AD72034-BA41-47FB-B38C-10E5C9B2CF1D}"/>
              </a:ext>
            </a:extLst>
          </p:cNvPr>
          <p:cNvSpPr/>
          <p:nvPr/>
        </p:nvSpPr>
        <p:spPr>
          <a:xfrm>
            <a:off x="7128624" y="427482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2617D708-2386-4DE9-BB41-09FC3BCD4816}"/>
              </a:ext>
            </a:extLst>
          </p:cNvPr>
          <p:cNvSpPr/>
          <p:nvPr/>
        </p:nvSpPr>
        <p:spPr>
          <a:xfrm>
            <a:off x="7280453" y="439345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B2DE4129-8F91-40CC-AC57-6ED7353BFA78}"/>
              </a:ext>
            </a:extLst>
          </p:cNvPr>
          <p:cNvSpPr/>
          <p:nvPr/>
        </p:nvSpPr>
        <p:spPr>
          <a:xfrm>
            <a:off x="7379640" y="451209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8207E0F5-8092-4496-BB6F-F43B352100C6}"/>
              </a:ext>
            </a:extLst>
          </p:cNvPr>
          <p:cNvSpPr/>
          <p:nvPr/>
        </p:nvSpPr>
        <p:spPr>
          <a:xfrm>
            <a:off x="7504885" y="46268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D8D248FC-1399-4BC9-A5D3-F49FDC91F0FF}"/>
              </a:ext>
            </a:extLst>
          </p:cNvPr>
          <p:cNvSpPr/>
          <p:nvPr/>
        </p:nvSpPr>
        <p:spPr>
          <a:xfrm>
            <a:off x="7602387" y="473230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29700586-7C74-4668-BB29-33069CBC0EA5}"/>
              </a:ext>
            </a:extLst>
          </p:cNvPr>
          <p:cNvSpPr/>
          <p:nvPr/>
        </p:nvSpPr>
        <p:spPr>
          <a:xfrm>
            <a:off x="579569" y="302473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994F15E2-8261-4D39-B1D6-F3E1AACDE74D}"/>
              </a:ext>
            </a:extLst>
          </p:cNvPr>
          <p:cNvSpPr/>
          <p:nvPr/>
        </p:nvSpPr>
        <p:spPr>
          <a:xfrm>
            <a:off x="975317" y="335427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1C7EE284-0F3C-4349-960A-786CA3979C51}"/>
              </a:ext>
            </a:extLst>
          </p:cNvPr>
          <p:cNvSpPr/>
          <p:nvPr/>
        </p:nvSpPr>
        <p:spPr>
          <a:xfrm>
            <a:off x="1371065" y="3683816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3D58A0E8-346A-4EAA-92A4-A382FD821DC6}"/>
              </a:ext>
            </a:extLst>
          </p:cNvPr>
          <p:cNvSpPr/>
          <p:nvPr/>
        </p:nvSpPr>
        <p:spPr>
          <a:xfrm>
            <a:off x="1766813" y="3998608"/>
            <a:ext cx="938150" cy="15770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4" name="Straight Arrow Connector 333">
            <a:extLst>
              <a:ext uri="{FF2B5EF4-FFF2-40B4-BE49-F238E27FC236}">
                <a16:creationId xmlns:a16="http://schemas.microsoft.com/office/drawing/2014/main" id="{3BDEE0A4-8ABF-4F52-9043-F4FE091C9069}"/>
              </a:ext>
            </a:extLst>
          </p:cNvPr>
          <p:cNvCxnSpPr>
            <a:cxnSpLocks/>
          </p:cNvCxnSpPr>
          <p:nvPr/>
        </p:nvCxnSpPr>
        <p:spPr>
          <a:xfrm flipV="1">
            <a:off x="2941922" y="3240311"/>
            <a:ext cx="562891" cy="6586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35" name="Rectangle 334">
            <a:extLst>
              <a:ext uri="{FF2B5EF4-FFF2-40B4-BE49-F238E27FC236}">
                <a16:creationId xmlns:a16="http://schemas.microsoft.com/office/drawing/2014/main" id="{99D756C8-5E92-4ED5-8BA6-6546EA7FC8D3}"/>
              </a:ext>
            </a:extLst>
          </p:cNvPr>
          <p:cNvSpPr/>
          <p:nvPr/>
        </p:nvSpPr>
        <p:spPr>
          <a:xfrm>
            <a:off x="2338595" y="1542011"/>
            <a:ext cx="3198324" cy="125216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outerShdw blurRad="50800" dist="38100" dir="5400000" algn="ctr" rotWithShape="0">
              <a:schemeClr val="tx1">
                <a:lumMod val="65000"/>
                <a:lumOff val="35000"/>
              </a:schemeClr>
            </a:outerShdw>
            <a:reflection stA="50000" endPos="20000" dist="2540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6" name="Straight Arrow Connector 335">
            <a:extLst>
              <a:ext uri="{FF2B5EF4-FFF2-40B4-BE49-F238E27FC236}">
                <a16:creationId xmlns:a16="http://schemas.microsoft.com/office/drawing/2014/main" id="{CCD45F46-D3AC-4148-8E2D-51EB7D2ABC4C}"/>
              </a:ext>
            </a:extLst>
          </p:cNvPr>
          <p:cNvCxnSpPr>
            <a:cxnSpLocks/>
          </p:cNvCxnSpPr>
          <p:nvPr/>
        </p:nvCxnSpPr>
        <p:spPr>
          <a:xfrm>
            <a:off x="2846248" y="5274290"/>
            <a:ext cx="280211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37" name="TextBox 336">
            <a:extLst>
              <a:ext uri="{FF2B5EF4-FFF2-40B4-BE49-F238E27FC236}">
                <a16:creationId xmlns:a16="http://schemas.microsoft.com/office/drawing/2014/main" id="{A909AF45-31C5-46BE-853F-05E36B8D9962}"/>
              </a:ext>
            </a:extLst>
          </p:cNvPr>
          <p:cNvSpPr txBox="1"/>
          <p:nvPr/>
        </p:nvSpPr>
        <p:spPr>
          <a:xfrm>
            <a:off x="838200" y="5673577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Login Nodes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2907B153-59F2-4FA8-A3DE-4F335A5CB907}"/>
              </a:ext>
            </a:extLst>
          </p:cNvPr>
          <p:cNvSpPr txBox="1"/>
          <p:nvPr/>
        </p:nvSpPr>
        <p:spPr>
          <a:xfrm>
            <a:off x="7156953" y="5674947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RMACC Summit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5909A1E0-A7B0-43B7-A8C6-FA520B561C78}"/>
              </a:ext>
            </a:extLst>
          </p:cNvPr>
          <p:cNvSpPr txBox="1"/>
          <p:nvPr/>
        </p:nvSpPr>
        <p:spPr>
          <a:xfrm>
            <a:off x="3355069" y="282592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Blanca</a:t>
            </a:r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1F5125EB-8FDD-4B57-A5D0-376F241038AE}"/>
              </a:ext>
            </a:extLst>
          </p:cNvPr>
          <p:cNvSpPr/>
          <p:nvPr/>
        </p:nvSpPr>
        <p:spPr>
          <a:xfrm>
            <a:off x="2682337" y="1671529"/>
            <a:ext cx="643869" cy="24041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4B202607-D241-4090-915E-95D1CD94C1B7}"/>
              </a:ext>
            </a:extLst>
          </p:cNvPr>
          <p:cNvSpPr/>
          <p:nvPr/>
        </p:nvSpPr>
        <p:spPr>
          <a:xfrm>
            <a:off x="2846248" y="1771457"/>
            <a:ext cx="643869" cy="2404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614D00D6-3181-4CBE-8D78-37B37AA03494}"/>
              </a:ext>
            </a:extLst>
          </p:cNvPr>
          <p:cNvSpPr/>
          <p:nvPr/>
        </p:nvSpPr>
        <p:spPr>
          <a:xfrm>
            <a:off x="3004272" y="1908966"/>
            <a:ext cx="643869" cy="240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6E834CF2-1A26-4B22-95B5-2464E1E4F5B5}"/>
              </a:ext>
            </a:extLst>
          </p:cNvPr>
          <p:cNvSpPr/>
          <p:nvPr/>
        </p:nvSpPr>
        <p:spPr>
          <a:xfrm>
            <a:off x="3162296" y="2020295"/>
            <a:ext cx="643869" cy="2404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A7EC4871-3BDE-4EA9-A93D-A5B98B62042A}"/>
              </a:ext>
            </a:extLst>
          </p:cNvPr>
          <p:cNvSpPr/>
          <p:nvPr/>
        </p:nvSpPr>
        <p:spPr>
          <a:xfrm>
            <a:off x="3326206" y="2138044"/>
            <a:ext cx="643869" cy="24041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3A249953-403D-4A86-B534-E641BC6C647E}"/>
              </a:ext>
            </a:extLst>
          </p:cNvPr>
          <p:cNvSpPr/>
          <p:nvPr/>
        </p:nvSpPr>
        <p:spPr>
          <a:xfrm>
            <a:off x="6048447" y="4137589"/>
            <a:ext cx="643869" cy="2802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66395EBA-1705-4CFC-BC38-763EF42CD024}"/>
              </a:ext>
            </a:extLst>
          </p:cNvPr>
          <p:cNvSpPr/>
          <p:nvPr/>
        </p:nvSpPr>
        <p:spPr>
          <a:xfrm>
            <a:off x="6040262" y="4485620"/>
            <a:ext cx="643869" cy="28024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777BBBF5-80CD-4511-972E-B7D05015EB6E}"/>
              </a:ext>
            </a:extLst>
          </p:cNvPr>
          <p:cNvSpPr/>
          <p:nvPr/>
        </p:nvSpPr>
        <p:spPr>
          <a:xfrm>
            <a:off x="7038036" y="3826652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2F025D1E-E279-4813-B57C-0FC03942C15F}"/>
              </a:ext>
            </a:extLst>
          </p:cNvPr>
          <p:cNvSpPr/>
          <p:nvPr/>
        </p:nvSpPr>
        <p:spPr>
          <a:xfrm>
            <a:off x="7136960" y="3945285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CC89CA2-7542-4425-B481-2D055443CA13}"/>
              </a:ext>
            </a:extLst>
          </p:cNvPr>
          <p:cNvSpPr/>
          <p:nvPr/>
        </p:nvSpPr>
        <p:spPr>
          <a:xfrm>
            <a:off x="7288789" y="4063918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E43F7843-C1D0-4BA1-A05C-CE2ADB58077E}"/>
              </a:ext>
            </a:extLst>
          </p:cNvPr>
          <p:cNvSpPr/>
          <p:nvPr/>
        </p:nvSpPr>
        <p:spPr>
          <a:xfrm>
            <a:off x="7387976" y="418255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36774900-B8A3-4CE8-8181-71CD14A248D5}"/>
              </a:ext>
            </a:extLst>
          </p:cNvPr>
          <p:cNvSpPr/>
          <p:nvPr/>
        </p:nvSpPr>
        <p:spPr>
          <a:xfrm>
            <a:off x="7513221" y="429732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B2735BED-8BDB-4B9E-840F-C12B872EDF4E}"/>
              </a:ext>
            </a:extLst>
          </p:cNvPr>
          <p:cNvSpPr/>
          <p:nvPr/>
        </p:nvSpPr>
        <p:spPr>
          <a:xfrm>
            <a:off x="7610723" y="4402761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1712B516-8D0C-48C3-8EAD-D8103EBF400F}"/>
              </a:ext>
            </a:extLst>
          </p:cNvPr>
          <p:cNvSpPr/>
          <p:nvPr/>
        </p:nvSpPr>
        <p:spPr>
          <a:xfrm>
            <a:off x="7053241" y="3485020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8E6D2476-C595-4866-ACBE-E4EA8A337950}"/>
              </a:ext>
            </a:extLst>
          </p:cNvPr>
          <p:cNvSpPr/>
          <p:nvPr/>
        </p:nvSpPr>
        <p:spPr>
          <a:xfrm>
            <a:off x="7152165" y="3603653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9B7790F1-C414-4FC4-AF2C-C0CAB9ECA176}"/>
              </a:ext>
            </a:extLst>
          </p:cNvPr>
          <p:cNvSpPr/>
          <p:nvPr/>
        </p:nvSpPr>
        <p:spPr>
          <a:xfrm>
            <a:off x="7303994" y="3722286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CDC2B4B4-1D21-491D-AFBF-0BBC37196CB5}"/>
              </a:ext>
            </a:extLst>
          </p:cNvPr>
          <p:cNvSpPr/>
          <p:nvPr/>
        </p:nvSpPr>
        <p:spPr>
          <a:xfrm>
            <a:off x="7403181" y="384091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Rectangle 356">
            <a:extLst>
              <a:ext uri="{FF2B5EF4-FFF2-40B4-BE49-F238E27FC236}">
                <a16:creationId xmlns:a16="http://schemas.microsoft.com/office/drawing/2014/main" id="{63E8D987-0578-43F4-A255-9C03348EF294}"/>
              </a:ext>
            </a:extLst>
          </p:cNvPr>
          <p:cNvSpPr/>
          <p:nvPr/>
        </p:nvSpPr>
        <p:spPr>
          <a:xfrm>
            <a:off x="7528426" y="395568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0F98B5EB-2561-464C-84C6-B60E40DDA440}"/>
              </a:ext>
            </a:extLst>
          </p:cNvPr>
          <p:cNvSpPr/>
          <p:nvPr/>
        </p:nvSpPr>
        <p:spPr>
          <a:xfrm>
            <a:off x="7625928" y="4061129"/>
            <a:ext cx="643869" cy="2802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glow>
              <a:schemeClr val="accent1">
                <a:alpha val="40000"/>
              </a:schemeClr>
            </a:glow>
            <a:softEdge rad="0"/>
          </a:effectLst>
          <a:scene3d>
            <a:camera prst="orthographicFront"/>
            <a:lightRig rig="threePt" dir="t"/>
          </a:scene3d>
          <a:sp3d>
            <a:bevelB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6E55DB63-A385-40F7-9C88-30B39F9910FE}"/>
              </a:ext>
            </a:extLst>
          </p:cNvPr>
          <p:cNvSpPr txBox="1"/>
          <p:nvPr/>
        </p:nvSpPr>
        <p:spPr>
          <a:xfrm>
            <a:off x="7594944" y="5047129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Compute Nodes</a:t>
            </a: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A3E5FB12-7CFF-45CE-AFCD-F839534001AB}"/>
              </a:ext>
            </a:extLst>
          </p:cNvPr>
          <p:cNvSpPr txBox="1"/>
          <p:nvPr/>
        </p:nvSpPr>
        <p:spPr>
          <a:xfrm>
            <a:off x="5798930" y="4796753"/>
            <a:ext cx="1409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Compile Nodes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CB7B5E91-1831-452F-996F-8170E2BC2791}"/>
              </a:ext>
            </a:extLst>
          </p:cNvPr>
          <p:cNvSpPr txBox="1"/>
          <p:nvPr/>
        </p:nvSpPr>
        <p:spPr>
          <a:xfrm>
            <a:off x="2364684" y="2422238"/>
            <a:ext cx="1975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Heterogeneous Nodes</a:t>
            </a:r>
          </a:p>
        </p:txBody>
      </p:sp>
      <p:cxnSp>
        <p:nvCxnSpPr>
          <p:cNvPr id="362" name="Straight Arrow Connector 361">
            <a:extLst>
              <a:ext uri="{FF2B5EF4-FFF2-40B4-BE49-F238E27FC236}">
                <a16:creationId xmlns:a16="http://schemas.microsoft.com/office/drawing/2014/main" id="{E8732184-B354-4248-8911-A8A35F502E9B}"/>
              </a:ext>
            </a:extLst>
          </p:cNvPr>
          <p:cNvCxnSpPr>
            <a:cxnSpLocks/>
          </p:cNvCxnSpPr>
          <p:nvPr/>
        </p:nvCxnSpPr>
        <p:spPr>
          <a:xfrm>
            <a:off x="6726373" y="4485619"/>
            <a:ext cx="32686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0346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EAB4-D55D-4CBC-BBEB-3B0CDFF83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RC’s filesystems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8D83A-C798-425F-8554-5CE0F899B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reduce the amount of complexity for an end user to manage, RC uses a shared file server to manage user related storage.</a:t>
            </a:r>
          </a:p>
          <a:p>
            <a:r>
              <a:rPr lang="en-US" dirty="0"/>
              <a:t>“Core Storage”</a:t>
            </a:r>
          </a:p>
          <a:p>
            <a:pPr lvl="1"/>
            <a:r>
              <a:rPr lang="en-US" dirty="0"/>
              <a:t>Contains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/home,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/projects, and 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rc_scratch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latin typeface="+mn-lt"/>
              </a:rPr>
              <a:t>Contains all shared software and the module stack.</a:t>
            </a:r>
          </a:p>
          <a:p>
            <a:r>
              <a:rPr lang="en-US" dirty="0">
                <a:latin typeface="+mn-lt"/>
              </a:rPr>
              <a:t>Every node or login VM is connected to this resource allow user to easily manage their files.</a:t>
            </a:r>
          </a:p>
          <a:p>
            <a:r>
              <a:rPr lang="en-US" dirty="0">
                <a:latin typeface="+mn-lt"/>
              </a:rPr>
              <a:t>Non-Parallel IO</a:t>
            </a:r>
          </a:p>
          <a:p>
            <a:r>
              <a:rPr lang="en-US" dirty="0">
                <a:latin typeface="+mn-lt"/>
              </a:rPr>
              <a:t>Slow reads and writes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F790E-9E91-4D24-862E-46D942FC7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11/6/20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36A46-8A34-4F33-A2DB-BAA49F342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Filesystems and Storage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EB4B6-5A0C-43D1-BE16-429467B0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37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5036</TotalTime>
  <Words>1327</Words>
  <Application>Microsoft Office PowerPoint</Application>
  <PresentationFormat>Widescreen</PresentationFormat>
  <Paragraphs>290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Helvetica Light</vt:lpstr>
      <vt:lpstr>Arial</vt:lpstr>
      <vt:lpstr>Calibri</vt:lpstr>
      <vt:lpstr>Consolas</vt:lpstr>
      <vt:lpstr>Helvetica</vt:lpstr>
      <vt:lpstr>Wingdings</vt:lpstr>
      <vt:lpstr>Office Theme</vt:lpstr>
      <vt:lpstr>Filesystems and Storage on RMACC Summit</vt:lpstr>
      <vt:lpstr>Filesystems and Storage on RMACC Summit</vt:lpstr>
      <vt:lpstr>Outline</vt:lpstr>
      <vt:lpstr>Quick note</vt:lpstr>
      <vt:lpstr>Overview of RC’s directories</vt:lpstr>
      <vt:lpstr>What’s makes Summit different?</vt:lpstr>
      <vt:lpstr>RC’s network</vt:lpstr>
      <vt:lpstr>RC’s network</vt:lpstr>
      <vt:lpstr>RC’s filesystems</vt:lpstr>
      <vt:lpstr>RC’s Storage</vt:lpstr>
      <vt:lpstr>Parallel filesystems</vt:lpstr>
      <vt:lpstr>Local Node SSDs</vt:lpstr>
      <vt:lpstr>Some more filesystems…</vt:lpstr>
      <vt:lpstr>Parallel Filesystems</vt:lpstr>
      <vt:lpstr>What is Petalibrary?</vt:lpstr>
      <vt:lpstr>Hardware Specifications</vt:lpstr>
      <vt:lpstr>Petalibrary</vt:lpstr>
      <vt:lpstr>Useful storage command:</vt:lpstr>
      <vt:lpstr>Data Transfers</vt:lpstr>
      <vt:lpstr>More on Data transfers</vt:lpstr>
      <vt:lpstr>Some additional notes…</vt:lpstr>
      <vt:lpstr>Questions?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Daniel Trahan</cp:lastModifiedBy>
  <cp:revision>24</cp:revision>
  <dcterms:created xsi:type="dcterms:W3CDTF">2019-04-12T06:07:02Z</dcterms:created>
  <dcterms:modified xsi:type="dcterms:W3CDTF">2020-11-06T15:47:48Z</dcterms:modified>
</cp:coreProperties>
</file>

<file path=docProps/thumbnail.jpeg>
</file>